
<file path=[Content_Types].xml><?xml version="1.0" encoding="utf-8"?>
<Types xmlns="http://schemas.openxmlformats.org/package/2006/content-types"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Master+xml" PartName="/ppt/slideMasters/slideMaster1.xml"/>
  <Override ContentType="application/vnd.openxmlformats-officedocument.theme+xml" PartName="/ppt/theme/theme1.xml"/>
  <Override ContentType="application/vnd.openxmlformats-officedocument.presentationml.notesMaster+xml" PartName="/ppt/notesMasters/notesMaster1.xml"/>
  <Override ContentType="application/vnd.openxmlformats-officedocument.theme+xml" PartName="/ppt/theme/theme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Slide+xml" PartName="/ppt/notesSlides/notesSlide1.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tableStyles+xml" PartName="/ppt/tableStyles.xml"/>
  <Default ContentType="image/jpeg" Extension="jpg"/>
  <Default ContentType="image/png" Extension="png"/>
  <Default ContentType="image/jpeg" Extension="jpeg"/>
  <Override ContentType="application/vnd.openxmlformats-officedocument.presentationml.presentation.main+xml" PartName="/ppt/presentation.xml"/>
  <Default ContentType="application/xml" Extension="xml"/>
  <Default ContentType="application/vnd.openxmlformats-package.relationships+xml" Extension="rels"/>
  <Override ContentType="application/vnd.openxmlformats-package.core-properties+xml" PartName="/docProps/core.xml"/>
  <Override ContentType="application/vnd.openxmlformats-officedocument.extended-properties+xml" PartName="/docProps/app.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Relationships xmlns="http://schemas.openxmlformats.org/package/2006/relationships"><Relationship Id="rId1" Target="/ppt/media/image1.jpeg" Type="http://schemas.openxmlformats.org/officeDocument/2006/relationships/image"/><Relationship Id="rId2" Target="/ppt/media/image2.jpeg" Type="http://schemas.openxmlformats.org/officeDocument/2006/relationships/image"/><Relationship Id="rId3" Target="/ppt/media/image3.png" Type="http://schemas.openxmlformats.org/officeDocument/2006/relationships/image"/><Relationship Id="rId4" Target="/ppt/media/image4.jpg" Type="http://schemas.openxmlformats.org/officeDocument/2006/relationships/image"/><Relationship Id="rId5" Target="/ppt/media/image5.png" Type="http://schemas.openxmlformats.org/officeDocument/2006/relationships/image"/><Relationship Id="rId6" Target="ppt/media/img_cc_black.png" Type="http://schemas.openxmlformats.org/officeDocument/2006/relationships/image"/><Relationship Id="rId7" Target="ppt/presentation.xml" Type="http://schemas.openxmlformats.org/officeDocument/2006/relationships/officeDocument"/><Relationship Id="rId8" Target="docProps/core.xml" Type="http://schemas.openxmlformats.org/package/2006/relationships/metadata/core-properties"/><Relationship Id="rId9" Target="docProps/app.xml" Type="http://schemas.openxmlformats.org/officeDocument/2006/relationships/extended-properties"/></Relationships>
</file>

<file path=ppt/presentation.xml><?xml version="1.0" encoding="utf-8"?>
<p:presentation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embedTrueTypeFonts="1" saveSubsetFonts="1">
  <p:sldMasterIdLst>
    <p:sldMasterId id="2147483648" r:id="rId1"/>
  </p:sldMasterIdLst>
  <p:notesMasterIdLst>
    <p:notesMasterId r:id="rId3"/>
  </p:notesMasterIdLst>
  <p:sldIdLst>
    <p:sldId id="256" r:id="rId5"/>
    <p:sldId id="257" r:id="rId6"/>
    <p:sldId id="258" r:id="rId7"/>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x="9144000" cy="6858000" type="screen4x3"/>
  <p:notesSz cx="9144000" cy="6858000"/>
  <p:embeddedFontLst/>
  <p:custDataLst/>
  <p:defaultTextStyle>
    <a:defPPr>
      <a:defRPr lang="en-US"/>
    </a:defPPr>
    <a:lvl1pPr algn="l" lvl="0" rtl="false">
      <a:defRPr dirty="0" lang="en-US" sz="1800">
        <a:solidFill>
          <a:schemeClr val="tx1"/>
        </a:solidFill>
        <a:latin typeface="+mn-lt"/>
      </a:defRPr>
    </a:lvl1pPr>
    <a:lvl2pPr algn="l" lvl="1" marL="457200" rtl="false">
      <a:defRPr dirty="0" lang="en-US" sz="1800">
        <a:solidFill>
          <a:schemeClr val="tx1"/>
        </a:solidFill>
        <a:latin typeface="+mn-lt"/>
      </a:defRPr>
    </a:lvl2pPr>
    <a:lvl3pPr algn="l" lvl="2" marL="914400" rtl="false">
      <a:defRPr dirty="0" lang="en-US" sz="1800">
        <a:solidFill>
          <a:schemeClr val="tx1"/>
        </a:solidFill>
        <a:latin typeface="+mn-lt"/>
      </a:defRPr>
    </a:lvl3pPr>
    <a:lvl4pPr algn="l" lvl="3" marL="1371600" rtl="false">
      <a:defRPr dirty="0" lang="en-US" sz="1800">
        <a:solidFill>
          <a:schemeClr val="tx1"/>
        </a:solidFill>
        <a:latin typeface="+mn-lt"/>
      </a:defRPr>
    </a:lvl4pPr>
    <a:lvl5pPr algn="l" lvl="4" marL="1828800" rtl="false">
      <a:defRPr dirty="0" lang="en-US" sz="1800">
        <a:solidFill>
          <a:schemeClr val="tx1"/>
        </a:solidFill>
        <a:latin typeface="+mn-lt"/>
      </a:defRPr>
    </a:lvl5pPr>
    <a:lvl6pPr algn="l" lvl="5" marL="2286000" rtl="false">
      <a:defRPr dirty="0" lang="en-US" sz="1800">
        <a:solidFill>
          <a:schemeClr val="tx1"/>
        </a:solidFill>
        <a:latin typeface="+mn-lt"/>
      </a:defRPr>
    </a:lvl6pPr>
    <a:lvl7pPr algn="l" lvl="6" marL="2743200" rtl="false">
      <a:defRPr dirty="0" lang="en-US" sz="1800">
        <a:solidFill>
          <a:schemeClr val="tx1"/>
        </a:solidFill>
        <a:latin typeface="+mn-lt"/>
      </a:defRPr>
    </a:lvl7pPr>
    <a:lvl8pPr algn="l" lvl="7" marL="3200400" rtl="false">
      <a:defRPr dirty="0" lang="en-US" sz="1800">
        <a:solidFill>
          <a:schemeClr val="tx1"/>
        </a:solidFill>
        <a:latin typeface="+mn-lt"/>
      </a:defRPr>
    </a:lvl8pPr>
    <a:lvl9pPr algn="l" lvl="8" marL="3657600" rtl="false">
      <a:defRPr dirty="0" lang="en-US" sz="1800">
        <a:solidFill>
          <a:schemeClr val="tx1"/>
        </a:solidFill>
        <a:latin typeface="+mn-lt"/>
      </a:defRPr>
    </a:lvl9pPr>
  </p:defaultTextStyle>
</p:presentation>
</file>

<file path=ppt/presProps.xml><?xml version="1.0" encoding="utf-8"?>
<p:presentationPr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showPr showNarration="1">
    <p:sldAll/>
  </p:showPr>
</p:presentationPr>
</file>

<file path=ppt/tableStyles.xml><?xml version="1.0" encoding="utf-8"?>
<a:tblStyleLst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def="{5C22544A-7EE6-4342-B048-85BDC9FD1C3A}"/>
</file>

<file path=ppt/viewProps.xml><?xml version="1.0" encoding="utf-8"?>
<p:viewPr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normalViewPr showOutlineIcons="false">
    <p:restoredLeft sz="15620"/>
    <p:restoredTop sz="94660"/>
  </p:normalViewPr>
  <p:slideViewPr>
    <p:cSldViewPr>
      <p:cViewPr varScale="true">
        <p:scale>
          <a:sx d="100" n="73"/>
          <a:sy d="100" n="73"/>
        </p:scale>
        <p:origin x="-1110" y="-102"/>
      </p:cViewPr>
      <p:guideLst>
        <p:guide orient="horz" pos="2160"/>
        <p:guide pos="2880"/>
      </p:guideLst>
    </p:cSldViewPr>
  </p:slideViewPr>
  <p:notesTextViewPr>
    <p:cViewPr>
      <p:scale>
        <a:sx d="100" n="100"/>
        <a:sy d="100" n="100"/>
      </p:scale>
      <p:origin x="0" y="0"/>
    </p:cViewPr>
  </p:notesTextViewPr>
  <p:gridSpacing cx="78028800" cy="78028800"/>
</p:viewPr>
</file>

<file path=ppt/_rels/presentation.xml.rels><?xml version="1.0" encoding="UTF-8"?><Relationships xmlns="http://schemas.openxmlformats.org/package/2006/relationships"><Relationship Id="rId1" Target="slideMasters/slideMaster1.xml" Type="http://schemas.openxmlformats.org/officeDocument/2006/relationships/slideMaster"/><Relationship Id="rId2" Target="theme/theme1.xml" Type="http://schemas.openxmlformats.org/officeDocument/2006/relationships/theme"/><Relationship Id="rId3" Target="notesMasters/notesMaster1.xml" Type="http://schemas.openxmlformats.org/officeDocument/2006/relationships/notesMaster"/><Relationship Id="rId4" Target="theme/theme2.xml" Type="http://schemas.openxmlformats.org/officeDocument/2006/relationships/theme"/><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notesSlides/notesSlide1.xml" Type="http://schemas.openxmlformats.org/officeDocument/2006/relationships/notesSlide"/><Relationship Id="rId9" Target="slides/slide4.xml" Type="http://schemas.openxmlformats.org/officeDocument/2006/relationships/slide"/><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tableStyles.xml" Type="http://schemas.openxmlformats.org/officeDocument/2006/relationships/tableStyles"/><Relationship Id="rId30" Target="presProps.xml" Type="http://schemas.openxmlformats.org/officeDocument/2006/relationships/presProps"/><Relationship Id="rId31" Target="viewProps.xml" Type="http://schemas.openxmlformats.org/officeDocument/2006/relationships/viewProps"/></Relationships>
</file>

<file path=ppt/notesMasters/_rels/notesMaster1.xml.rels><?xml version="1.0" encoding="UTF-8"?><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sz="quarter" type="hdr"/>
          </p:nvPr>
        </p:nvSpPr>
        <p:spPr>
          <a:xfrm>
            <a:off x="0" y="0"/>
            <a:ext cx="2971800" cy="458788"/>
          </a:xfrm>
          <a:prstGeom prst="rect">
            <a:avLst/>
          </a:prstGeom>
        </p:spPr>
        <p:txBody>
          <a:bodyPr bIns="45720" lIns="91440" rIns="91440" rtlCol="0" tIns="45720" vert="horz"/>
          <a:lstStyle>
            <a:lvl1pPr algn="l">
              <a:defRPr sz="1200"/>
            </a:lvl1pPr>
          </a:lstStyle>
          <a:p>
            <a:endParaRPr lang="en-US"/>
          </a:p>
        </p:txBody>
      </p:sp>
      <p:sp>
        <p:nvSpPr>
          <p:cNvPr id="3" name="Date Placeholder 2"/>
          <p:cNvSpPr>
            <a:spLocks noGrp="1"/>
          </p:cNvSpPr>
          <p:nvPr>
            <p:ph idx="1" type="dt"/>
          </p:nvPr>
        </p:nvSpPr>
        <p:spPr>
          <a:xfrm>
            <a:off x="3884613" y="0"/>
            <a:ext cx="2971800" cy="458788"/>
          </a:xfrm>
          <a:prstGeom prst="rect">
            <a:avLst/>
          </a:prstGeom>
        </p:spPr>
        <p:txBody>
          <a:bodyPr bIns="45720" lIns="91440" rIns="91440" rtlCol="0" tIns="45720" vert="horz"/>
          <a:lstStyle>
            <a:lvl1pPr algn="r">
              <a:defRPr sz="1200"/>
            </a:lvl1pPr>
          </a:lstStyle>
          <a:p>
            <a:fld id="{44B65459-4C01-9248-BDAA-F28591FAF6F5}" type="datetimeFigureOut">
              <a:rPr lang="en-US" smtClean="0"/>
              <a:t>4/4/17</a:t>
            </a:fld>
            <a:endParaRPr lang="en-US"/>
          </a:p>
        </p:txBody>
      </p:sp>
      <p:sp>
        <p:nvSpPr>
          <p:cNvPr id="4" name="Slide Image Placeholder 3"/>
          <p:cNvSpPr>
            <a:spLocks noChangeAspect="1" noGrp="1" noRot="1"/>
          </p:cNvSpPr>
          <p:nvPr>
            <p:ph idx="2" type="sldImg"/>
          </p:nvPr>
        </p:nvSpPr>
        <p:spPr>
          <a:xfrm>
            <a:off x="685800" y="1143000"/>
            <a:ext cx="5486400" cy="3086100"/>
          </a:xfrm>
          <a:prstGeom prst="rect">
            <a:avLst/>
          </a:prstGeom>
          <a:noFill/>
          <a:ln w="12700">
            <a:solidFill>
              <a:prstClr val="black"/>
            </a:solidFill>
          </a:ln>
        </p:spPr>
        <p:txBody>
          <a:bodyPr anchor="ctr" bIns="45720" lIns="91440" rIns="91440" rtlCol="0" tIns="45720" vert="horz"/>
          <a:lstStyle/>
          <a:p>
            <a:endParaRPr lang="en-US"/>
          </a:p>
        </p:txBody>
      </p:sp>
      <p:sp>
        <p:nvSpPr>
          <p:cNvPr id="5" name="Notes Placeholder 4"/>
          <p:cNvSpPr>
            <a:spLocks noGrp="1"/>
          </p:cNvSpPr>
          <p:nvPr>
            <p:ph idx="3" sz="quarter" type="body"/>
          </p:nvPr>
        </p:nvSpPr>
        <p:spPr>
          <a:xfrm>
            <a:off x="685800" y="4400550"/>
            <a:ext cx="5486400" cy="3600450"/>
          </a:xfrm>
          <a:prstGeom prst="rect">
            <a:avLst/>
          </a:prstGeom>
        </p:spPr>
        <p:txBody>
          <a:bodyPr bIns="45720" lIns="91440" rIns="91440" rtlCol="0" tIns="45720"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idx="4" sz="quarter" type="ftr"/>
          </p:nvPr>
        </p:nvSpPr>
        <p:spPr>
          <a:xfrm>
            <a:off x="0" y="8685213"/>
            <a:ext cx="2971800" cy="458787"/>
          </a:xfrm>
          <a:prstGeom prst="rect">
            <a:avLst/>
          </a:prstGeom>
        </p:spPr>
        <p:txBody>
          <a:bodyPr anchor="b" bIns="45720" lIns="91440" rIns="91440" rtlCol="0" tIns="45720" vert="horz"/>
          <a:lstStyle>
            <a:lvl1pPr algn="l">
              <a:defRPr sz="1200"/>
            </a:lvl1pPr>
          </a:lstStyle>
          <a:p>
            <a:endParaRPr lang="en-US"/>
          </a:p>
        </p:txBody>
      </p:sp>
      <p:sp>
        <p:nvSpPr>
          <p:cNvPr id="7" name="Slide Number Placeholder 6"/>
          <p:cNvSpPr>
            <a:spLocks noGrp="1"/>
          </p:cNvSpPr>
          <p:nvPr>
            <p:ph idx="5" sz="quarter" type="sldNum"/>
          </p:nvPr>
        </p:nvSpPr>
        <p:spPr>
          <a:xfrm>
            <a:off x="3884613" y="8685213"/>
            <a:ext cx="2971800" cy="458787"/>
          </a:xfrm>
          <a:prstGeom prst="rect">
            <a:avLst/>
          </a:prstGeom>
        </p:spPr>
        <p:txBody>
          <a:bodyPr anchor="b" bIns="45720" lIns="91440" rIns="91440" rtlCol="0" tIns="45720" vert="horz"/>
          <a:lstStyle>
            <a:lvl1pPr algn="r">
              <a:defRPr sz="1200"/>
            </a:lvl1pPr>
          </a:lstStyle>
          <a:p>
            <a:fld id="{69327042-6B61-B148-8485-8BBBFAA13D24}" type="slidenum">
              <a:rPr lang="en-US" smtClean="0"/>
              <a:t>‹#›</a:t>
            </a:fld>
            <a:endParaRPr lang="en-US"/>
          </a:p>
        </p:txBody>
      </p:sp>
    </p:spTree>
    <p:extLst>
      <p:ext uri="{BB962C8B-B14F-4D97-AF65-F5344CB8AC3E}">
        <p14:creationId xmlns:p14="http://schemas.microsoft.com/office/powerpoint/2010/main" val="1080321138"/>
      </p:ext>
    </p:extLst>
  </p:cSld>
  <p:clrMap accent1="accent1" accent2="accent2" accent3="accent3" accent4="accent4" accent5="accent5" accent6="accent6" bg1="lt1" bg2="lt2" folHlink="folHlink" hlink="hlink" tx1="dk1" tx2="dk2"/>
  <p:notesStyle>
    <a:lvl1pPr algn="l" defTabSz="914400" eaLnBrk="1" hangingPunct="1" latinLnBrk="0" marL="0" rtl="0">
      <a:defRPr kern="1200" sz="1200">
        <a:solidFill>
          <a:schemeClr val="tx1"/>
        </a:solidFill>
        <a:latin typeface="+mn-lt"/>
        <a:ea typeface="+mn-ea"/>
        <a:cs typeface="+mn-cs"/>
      </a:defRPr>
    </a:lvl1pPr>
    <a:lvl2pPr algn="l" defTabSz="914400" eaLnBrk="1" hangingPunct="1" latinLnBrk="0" marL="457200" rtl="0">
      <a:defRPr kern="1200" sz="1200">
        <a:solidFill>
          <a:schemeClr val="tx1"/>
        </a:solidFill>
        <a:latin typeface="+mn-lt"/>
        <a:ea typeface="+mn-ea"/>
        <a:cs typeface="+mn-cs"/>
      </a:defRPr>
    </a:lvl2pPr>
    <a:lvl3pPr algn="l" defTabSz="914400" eaLnBrk="1" hangingPunct="1" latinLnBrk="0" marL="914400" rtl="0">
      <a:defRPr kern="1200" sz="1200">
        <a:solidFill>
          <a:schemeClr val="tx1"/>
        </a:solidFill>
        <a:latin typeface="+mn-lt"/>
        <a:ea typeface="+mn-ea"/>
        <a:cs typeface="+mn-cs"/>
      </a:defRPr>
    </a:lvl3pPr>
    <a:lvl4pPr algn="l" defTabSz="914400" eaLnBrk="1" hangingPunct="1" latinLnBrk="0" marL="1371600" rtl="0">
      <a:defRPr kern="1200" sz="1200">
        <a:solidFill>
          <a:schemeClr val="tx1"/>
        </a:solidFill>
        <a:latin typeface="+mn-lt"/>
        <a:ea typeface="+mn-ea"/>
        <a:cs typeface="+mn-cs"/>
      </a:defRPr>
    </a:lvl4pPr>
    <a:lvl5pPr algn="l" defTabSz="914400" eaLnBrk="1" hangingPunct="1" latinLnBrk="0" marL="1828800" rtl="0">
      <a:defRPr kern="1200" sz="1200">
        <a:solidFill>
          <a:schemeClr val="tx1"/>
        </a:solidFill>
        <a:latin typeface="+mn-lt"/>
        <a:ea typeface="+mn-ea"/>
        <a:cs typeface="+mn-cs"/>
      </a:defRPr>
    </a:lvl5pPr>
    <a:lvl6pPr algn="l" defTabSz="914400" eaLnBrk="1" hangingPunct="1" latinLnBrk="0" marL="2286000" rtl="0">
      <a:defRPr kern="1200" sz="1200">
        <a:solidFill>
          <a:schemeClr val="tx1"/>
        </a:solidFill>
        <a:latin typeface="+mn-lt"/>
        <a:ea typeface="+mn-ea"/>
        <a:cs typeface="+mn-cs"/>
      </a:defRPr>
    </a:lvl6pPr>
    <a:lvl7pPr algn="l" defTabSz="914400" eaLnBrk="1" hangingPunct="1" latinLnBrk="0" marL="2743200" rtl="0">
      <a:defRPr kern="1200" sz="1200">
        <a:solidFill>
          <a:schemeClr val="tx1"/>
        </a:solidFill>
        <a:latin typeface="+mn-lt"/>
        <a:ea typeface="+mn-ea"/>
        <a:cs typeface="+mn-cs"/>
      </a:defRPr>
    </a:lvl7pPr>
    <a:lvl8pPr algn="l" defTabSz="914400" eaLnBrk="1" hangingPunct="1" latinLnBrk="0" marL="3200400" rtl="0">
      <a:defRPr kern="1200" sz="1200">
        <a:solidFill>
          <a:schemeClr val="tx1"/>
        </a:solidFill>
        <a:latin typeface="+mn-lt"/>
        <a:ea typeface="+mn-ea"/>
        <a:cs typeface="+mn-cs"/>
      </a:defRPr>
    </a:lvl8pPr>
    <a:lvl9pPr algn="l" defTabSz="914400" eaLnBrk="1" hangingPunct="1" latinLnBrk="0" marL="3657600" rtl="0">
      <a:defRPr kern="1200" sz="1200">
        <a:solidFill>
          <a:schemeClr val="tx1"/>
        </a:solidFill>
        <a:latin typeface="+mn-lt"/>
        <a:ea typeface="+mn-ea"/>
        <a:cs typeface="+mn-cs"/>
      </a:defRPr>
    </a:lvl9pPr>
  </p:notesStyle>
</p:notesMaster>
<!-- $Id$ -->
</file>

<file path=ppt/notesSlides/_rels/notesSlide1.xml.rels><?xml version="1.0" encoding="UTF-8"?><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notesSlide1.xml><?xml version="1.0" encoding="utf-8"?>
<p:notes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p:spTree>
      <p:nvGrpSpPr>
        <p:cNvPr id="1" name=""/>
        <p:cNvGrpSpPr/>
        <p:nvPr/>
      </p:nvGrpSpPr>
      <p:grpSpPr>
        <a:xfrm>
          <a:off x="0" y="0"/>
          <a:ext cx="0" cy="0"/>
          <a:chOff x="0" y="0"/>
          <a:chExt cx="0" cy="0"/>
        </a:xfrm>
      </p:grpSpPr>
      <p:sp>
        <p:nvSpPr>
          <p:cNvPr id="1" name="shape1"/>
          <p:cNvSpPr>
            <a:spLocks noChangeArrowheads="1" noGrp="1"/>
          </p:cNvSpPr>
          <p:nvPr>
            <p:ph idx="1" type="body"/>
          </p:nvPr>
        </p:nvSpPr>
        <p:spPr>
          <a:noFill/>
          <a:ln/>
        </p:spPr>
        <p:txBody>
          <a:bodyPr rtlCol="0"/>
          <a:lstStyle/>
          <a:p>
            <a:pPr/>
            <a:r>
              <a:rPr dirty="0" lang="en-US"/>
              <a:t/>
            </a:r>
          </a:p>
        </p:txBody>
      </p:sp>
    </p:spTree>
  </p:cSld>
</p:notes>
</file>

<file path=ppt/slideLayouts/_rels/slideLayout1.xml.rels><?xml version="1.0" encoding="UTF-8"?><Relationships xmlns="http://schemas.openxmlformats.org/package/2006/relationships"><Relationship Id="rId2" Target="../media/image2.jpeg" Type="http://schemas.openxmlformats.org/officeDocument/2006/relationships/image"/><Relationship Id="rId1" Target="../slideMasters/slideMaster1.xml" Type="http://schemas.openxmlformats.org/officeDocument/2006/relationships/slideMaster"/></Relationships>
</file>

<file path=ppt/slideLayouts/_rels/slideLayout2.xml.rels><?xml version="1.0" encoding="UTF-8"?><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reserve="1" type="cust">
  <p:cSld name="Custom Layout">
    <p:spTree>
      <p:nvGrpSpPr>
        <p:cNvPr id="1" name=""/>
        <p:cNvGrpSpPr/>
        <p:nvPr/>
      </p:nvGrpSpPr>
      <p:grpSpPr>
        <a:xfrm>
          <a:off x="0" y="0"/>
          <a:ext cx="0" cy="0"/>
          <a:chOff x="0" y="0"/>
          <a:chExt cx="0" cy="0"/>
        </a:xfrm>
      </p:grpSpPr>
      <p:pic>
        <p:nvPicPr>
          <p:cNvPr id="2" name="Picture 2"/>
          <p:cNvPicPr>
            <a:picLocks noChangeAspect="true"/>
          </p:cNvPicPr>
          <p:nvPr userDrawn="1"/>
        </p:nvPicPr>
        <p:blipFill>
          <a:blip r:embed="rId2"/>
          <a:stretch>
            <a:fillRect/>
          </a:stretch>
        </p:blipFill>
        <p:spPr>
          <a:xfrm rot="0">
            <a:off x="0" y="0"/>
            <a:ext cx="9144000" cy="6858000"/>
          </a:xfrm>
          <a:prstGeom prst="rect">
            <a:avLst/>
          </a:prstGeom>
        </p:spPr>
      </p:pic>
    </p:spTree>
  </p:cSld>
  <p:clrMapOvr>
    <a:masterClrMapping/>
  </p:clrMapOvr>
</p:sldLayout>
</file>

<file path=ppt/slideLayouts/slideLayout2.xml><?xml version="1.0" encoding="utf-8"?>
<p:sldLayout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reserve="1" type="cust">
  <p:cSld name="Title/section slide">
    <p:spTree>
      <p:nvGrpSpPr>
        <p:cNvPr id="1" name=""/>
        <p:cNvGrpSpPr/>
        <p:nvPr/>
      </p:nvGrpSpPr>
      <p:grpSpPr>
        <a:xfrm>
          <a:off x="0" y="0"/>
          <a:ext cx="0" cy="0"/>
          <a:chOff x="0" y="0"/>
          <a:chExt cx="0" cy="0"/>
        </a:xfrm>
      </p:grpSpPr>
      <p:sp>
        <p:nvSpPr>
          <p:cNvPr id="2" name="Rectangle 2"/>
          <p:cNvSpPr/>
          <p:nvPr userDrawn="1"/>
        </p:nvSpPr>
        <p:spPr>
          <a:xfrm rot="0">
            <a:off x="0" y="0"/>
            <a:ext cx="9144000" cy="6858000"/>
          </a:xfrm>
          <a:prstGeom prst="rect">
            <a:avLst/>
          </a:prstGeom>
          <a:solidFill>
            <a:srgbClr val="009ac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pPr algn="ctr"/>
            <a:r>
              <a:rPr dirty="0" lang="en-GB">
                <a:latin typeface="Arial"/>
              </a:rPr>
              <a:t/>
            </a:r>
            <a:endParaRPr dirty="0" lang="en-GB">
              <a:latin typeface="Arial"/>
            </a:endParaRPr>
          </a:p>
        </p:txBody>
      </p:sp>
      <p:sp>
        <p:nvSpPr>
          <p:cNvPr id="3" name="Rectangle 3"/>
          <p:cNvSpPr/>
          <p:nvPr userDrawn="1"/>
        </p:nvSpPr>
        <p:spPr>
          <a:xfrm rot="0">
            <a:off x="0" y="6165304"/>
            <a:ext cx="9144000" cy="69269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pPr algn="ctr"/>
            <a:r>
              <a:rPr dirty="0" lang="en-GB">
                <a:solidFill>
                  <a:schemeClr val="bg1"/>
                </a:solidFill>
                <a:latin typeface="Arial"/>
              </a:rPr>
              <a:t/>
            </a:r>
            <a:endParaRPr dirty="0" lang="en-GB">
              <a:solidFill>
                <a:schemeClr val="bg1"/>
              </a:solidFill>
              <a:latin typeface="Arial"/>
            </a:endParaRPr>
          </a:p>
        </p:txBody>
      </p:sp>
      <p:sp>
        <p:nvSpPr>
          <p:cNvPr id="4" name="Title 1"/>
          <p:cNvSpPr>
            <a:spLocks noGrp="true"/>
          </p:cNvSpPr>
          <p:nvPr>
            <p:ph idx="10" type="title"/>
          </p:nvPr>
        </p:nvSpPr>
        <p:spPr>
          <a:xfrm rot="0">
            <a:off x="539750" y="2636912"/>
            <a:ext cx="8064698" cy="1008112"/>
          </a:xfrm>
          <a:prstGeom prst="rect">
            <a:avLst/>
          </a:prstGeom>
        </p:spPr>
        <p:txBody>
          <a:bodyPr rtlCol="0"/>
          <a:lstStyle>
            <a:lvl1pPr algn="l" lvl="0">
              <a:defRPr baseline="0" dirty="0" lang="en-US" sz="3200">
                <a:solidFill>
                  <a:schemeClr val="bg1"/>
                </a:solidFill>
                <a:latin typeface="Arial"/>
              </a:defRPr>
            </a:lvl1pPr>
          </a:lstStyle>
          <a:p>
            <a:pPr/>
            <a:r>
              <a:rPr dirty="0" lang="en-US"/>
              <a:t>Title slide Title slide Title slide Title slide Ariel 32pt</a:t>
            </a:r>
            <a:endParaRPr dirty="0" lang="en-US"/>
          </a:p>
        </p:txBody>
      </p:sp>
      <p:sp>
        <p:nvSpPr>
          <p:cNvPr id="5" name="Content Placeholder 2"/>
          <p:cNvSpPr>
            <a:spLocks noGrp="true"/>
          </p:cNvSpPr>
          <p:nvPr>
            <p:ph idx="11"/>
          </p:nvPr>
        </p:nvSpPr>
        <p:spPr>
          <a:xfrm rot="0">
            <a:off x="539750" y="4005063"/>
            <a:ext cx="8064698" cy="1872208"/>
          </a:xfrm>
          <a:prstGeom prst="rect">
            <a:avLst/>
          </a:prstGeom>
        </p:spPr>
        <p:txBody>
          <a:bodyPr rtlCol="0"/>
          <a:lstStyle>
            <a:lvl1pPr lvl="0">
              <a:defRPr baseline="0" dirty="0" lang="en-US" sz="2400">
                <a:solidFill>
                  <a:schemeClr val="bg1"/>
                </a:solidFill>
                <a:latin typeface="Arial"/>
              </a:defRPr>
            </a:lvl1pPr>
            <a:lvl2pPr lvl="1">
              <a:defRPr baseline="0" dirty="0" lang="en-US" sz="1800">
                <a:solidFill>
                  <a:schemeClr val="bg1"/>
                </a:solidFill>
                <a:latin typeface="Arial"/>
              </a:defRPr>
            </a:lvl2pPr>
            <a:lvl3pPr lvl="2">
              <a:defRPr dirty="0" lang="en-US" sz="1800">
                <a:latin typeface="Arial"/>
              </a:defRPr>
            </a:lvl3pPr>
            <a:lvl4pPr lvl="3">
              <a:defRPr dirty="0" lang="en-US" sz="1800">
                <a:latin typeface="Arial"/>
              </a:defRPr>
            </a:lvl4pPr>
            <a:lvl5pPr lvl="4">
              <a:defRPr dirty="0" lang="en-US" sz="1800">
                <a:latin typeface="Arial"/>
              </a:defRPr>
            </a:lvl5pPr>
          </a:lstStyle>
          <a:p>
            <a:pPr lvl="0"/>
            <a:r>
              <a:rPr dirty="0" lang="en-US"/>
              <a:t>Bullet/sub header copy Arial 24pt – reduce font size where appropriate to accommodate more copy as required</a:t>
            </a:r>
          </a:p>
          <a:p>
            <a:pPr lvl="1"/>
            <a:r>
              <a:rPr dirty="0" lang="en-US"/>
              <a:t>Body copy Arial 18pt</a:t>
            </a:r>
            <a:endParaRPr dirty="0" lang="en-US"/>
          </a:p>
        </p:txBody>
      </p:sp>
    </p:spTree>
  </p:cSld>
  <p:clrMapOvr>
    <a:masterClrMapping/>
  </p:clrMapOvr>
  <p:transition spd="slow">
    <p:push dir="u"/>
  </p:transition>
</p:sldLayout>
</file>

<file path=ppt/slideLayouts/slideLayout3.xml><?xml version="1.0" encoding="utf-8"?>
<p:sldLayout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reserve="1" type="cust">
  <p:cSld name="Image slide">
    <p:spTree>
      <p:nvGrpSpPr>
        <p:cNvPr id="1" name=""/>
        <p:cNvGrpSpPr/>
        <p:nvPr/>
      </p:nvGrpSpPr>
      <p:grpSpPr>
        <a:xfrm>
          <a:off x="0" y="0"/>
          <a:ext cx="0" cy="0"/>
          <a:chOff x="0" y="0"/>
          <a:chExt cx="0" cy="0"/>
        </a:xfrm>
      </p:grpSpPr>
      <p:sp>
        <p:nvSpPr>
          <p:cNvPr id="2" name="Title 1"/>
          <p:cNvSpPr>
            <a:spLocks noGrp="true"/>
          </p:cNvSpPr>
          <p:nvPr>
            <p:ph idx="10" type="title"/>
          </p:nvPr>
        </p:nvSpPr>
        <p:spPr>
          <a:xfrm rot="0">
            <a:off x="539750" y="1124744"/>
            <a:ext cx="4968353" cy="1008112"/>
          </a:xfrm>
          <a:prstGeom prst="rect">
            <a:avLst/>
          </a:prstGeom>
        </p:spPr>
        <p:txBody>
          <a:bodyPr rtlCol="0"/>
          <a:lstStyle>
            <a:lvl1pPr algn="l" lvl="0">
              <a:defRPr dirty="0" lang="en-US" sz="3200">
                <a:solidFill>
                  <a:srgbClr val="009ac2"/>
                </a:solidFill>
                <a:latin typeface="Arial"/>
              </a:defRPr>
            </a:lvl1pPr>
          </a:lstStyle>
          <a:p>
            <a:pPr/>
            <a:r>
              <a:rPr dirty="0" lang="en-US"/>
              <a:t>Title </a:t>
            </a:r>
            <a:r>
              <a:rPr dirty="0" lang="en-US"/>
              <a:t>title</a:t>
            </a:r>
            <a:r>
              <a:rPr dirty="0" lang="en-US"/>
              <a:t> </a:t>
            </a:r>
            <a:r>
              <a:rPr dirty="0" lang="en-US"/>
              <a:t>title</a:t>
            </a:r>
            <a:r>
              <a:rPr dirty="0" lang="en-US"/>
              <a:t> </a:t>
            </a:r>
            <a:r>
              <a:rPr dirty="0" lang="en-US"/>
              <a:t>title</a:t>
            </a:r>
            <a:r>
              <a:rPr dirty="0" lang="en-US"/>
              <a:t> </a:t>
            </a:r>
            <a:r>
              <a:rPr dirty="0" lang="en-US"/>
              <a:t>title</a:t>
            </a:r>
            <a:r>
              <a:rPr dirty="0" lang="en-US"/>
              <a:t> </a:t>
            </a:r>
            <a:r>
              <a:rPr dirty="0" lang="en-US"/>
              <a:t>title</a:t>
            </a:r>
            <a:r>
              <a:rPr dirty="0" lang="en-US"/>
              <a:t> </a:t>
            </a:r>
            <a:r>
              <a:rPr dirty="0" lang="en-US"/>
              <a:t>title</a:t>
            </a:r>
            <a:r>
              <a:rPr dirty="0" lang="en-US"/>
              <a:t> </a:t>
            </a:r>
            <a:r>
              <a:rPr dirty="0" lang="en-US"/>
              <a:t>title</a:t>
            </a:r>
            <a:r>
              <a:rPr dirty="0" lang="en-US"/>
              <a:t> </a:t>
            </a:r>
            <a:r>
              <a:rPr dirty="0" lang="en-US"/>
              <a:t>title</a:t>
            </a:r>
            <a:r>
              <a:rPr dirty="0" lang="en-US"/>
              <a:t> </a:t>
            </a:r>
            <a:r>
              <a:rPr dirty="0" lang="en-US"/>
              <a:t>title</a:t>
            </a:r>
            <a:r>
              <a:rPr dirty="0" lang="en-US"/>
              <a:t> Arial 32pt - teal</a:t>
            </a:r>
            <a:endParaRPr dirty="0" lang="en-US"/>
          </a:p>
        </p:txBody>
      </p:sp>
      <p:sp>
        <p:nvSpPr>
          <p:cNvPr id="3" name="Content Placeholder 2"/>
          <p:cNvSpPr>
            <a:spLocks noGrp="true"/>
          </p:cNvSpPr>
          <p:nvPr>
            <p:ph idx="11"/>
          </p:nvPr>
        </p:nvSpPr>
        <p:spPr>
          <a:xfrm rot="0">
            <a:off x="539750" y="2708921"/>
            <a:ext cx="4752330" cy="2880320"/>
          </a:xfrm>
          <a:prstGeom prst="rect">
            <a:avLst/>
          </a:prstGeom>
        </p:spPr>
        <p:txBody>
          <a:bodyPr rtlCol="0"/>
          <a:lstStyle>
            <a:lvl1pPr lvl="0">
              <a:defRPr baseline="0" dirty="0" lang="en-US" sz="2400">
                <a:latin typeface="Arial"/>
              </a:defRPr>
            </a:lvl1pPr>
            <a:lvl2pPr lvl="1">
              <a:defRPr baseline="0" dirty="0" lang="en-US" sz="1800">
                <a:latin typeface="Arial"/>
              </a:defRPr>
            </a:lvl2pPr>
            <a:lvl3pPr lvl="2">
              <a:defRPr dirty="0" lang="en-US" sz="1800">
                <a:latin typeface="Arial"/>
              </a:defRPr>
            </a:lvl3pPr>
            <a:lvl4pPr lvl="3">
              <a:defRPr dirty="0" lang="en-US" sz="1800">
                <a:latin typeface="Arial"/>
              </a:defRPr>
            </a:lvl4pPr>
            <a:lvl5pPr lvl="4">
              <a:defRPr dirty="0" lang="en-US" sz="1800">
                <a:latin typeface="Arial"/>
              </a:defRPr>
            </a:lvl5pPr>
          </a:lstStyle>
          <a:p>
            <a:pPr lvl="0"/>
            <a:r>
              <a:rPr dirty="0" lang="en-US"/>
              <a:t>Reduce both text box widths to here, to accommodate an image where appropriate. Position as shown here.</a:t>
            </a:r>
            <a:endParaRPr dirty="0" lang="en-US"/>
          </a:p>
        </p:txBody>
      </p:sp>
      <p:sp>
        <p:nvSpPr>
          <p:cNvPr id="4" name="TextBox 4"/>
          <p:cNvSpPr txBox="1"/>
          <p:nvPr userDrawn="1"/>
        </p:nvSpPr>
        <p:spPr>
          <a:xfrm rot="0">
            <a:off x="467544" y="6258216"/>
            <a:ext cx="1224136" cy="246221"/>
          </a:xfrm>
          <a:prstGeom prst="rect">
            <a:avLst/>
          </a:prstGeom>
          <a:noFill/>
        </p:spPr>
        <p:txBody>
          <a:bodyPr rtlCol="0" vert="horz" wrap="square">
            <a:spAutoFit/>
          </a:bodyPr>
          <a:lstStyle/>
          <a:p>
            <a:pPr/>
            <a:r>
              <a:rPr dirty="0" lang="en-GB" sz="1000">
                <a:solidFill>
                  <a:schemeClr val="bg1"/>
                </a:solidFill>
                <a:latin typeface="Arial"/>
              </a:rPr>
              <a:t>hilldickinson.com</a:t>
            </a:r>
            <a:endParaRPr dirty="0" lang="en-GB" sz="1000">
              <a:solidFill>
                <a:schemeClr val="bg1"/>
              </a:solidFill>
              <a:latin typeface="Arial"/>
            </a:endParaRPr>
          </a:p>
        </p:txBody>
      </p:sp>
      <p:sp>
        <p:nvSpPr>
          <p:cNvPr id="5" name="Picture Placeholder 6"/>
          <p:cNvSpPr>
            <a:spLocks noGrp="true"/>
          </p:cNvSpPr>
          <p:nvPr>
            <p:ph idx="12" type="pic"/>
          </p:nvPr>
        </p:nvSpPr>
        <p:spPr>
          <a:xfrm rot="0">
            <a:off x="6011862" y="1268413"/>
            <a:ext cx="3132137" cy="4321175"/>
          </a:xfrm>
          <a:prstGeom prst="rect">
            <a:avLst/>
          </a:prstGeom>
        </p:spPr>
        <p:txBody>
          <a:bodyPr rtlCol="0"/>
          <a:lstStyle>
            <a:lvl1pPr lvl="0">
              <a:defRPr dirty="0" lang="en-US" sz="2400">
                <a:latin typeface="Arial"/>
              </a:defRPr>
            </a:lvl1pPr>
          </a:lstStyle>
          <a:p>
            <a:pPr/>
            <a:r>
              <a:rPr dirty="0" lang="en-US"/>
              <a:t/>
            </a:r>
            <a:endParaRPr dirty="0" lang="en-US"/>
          </a:p>
        </p:txBody>
      </p:sp>
    </p:spTree>
  </p:cSld>
  <p:clrMapOvr>
    <a:masterClrMapping/>
  </p:clrMapOvr>
  <p:transition spd="slow">
    <p:push dir="u"/>
  </p:transition>
</p:sldLayout>
</file>

<file path=ppt/slideLayouts/slideLayout4.xml><?xml version="1.0" encoding="utf-8"?>
<p:sldLayout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reserve="1" type="cust">
  <p:cSld name="Contact Slide">
    <p:spTree>
      <p:nvGrpSpPr>
        <p:cNvPr id="1" name=""/>
        <p:cNvGrpSpPr/>
        <p:nvPr/>
      </p:nvGrpSpPr>
      <p:grpSpPr>
        <a:xfrm>
          <a:off x="0" y="0"/>
          <a:ext cx="0" cy="0"/>
          <a:chOff x="0" y="0"/>
          <a:chExt cx="0" cy="0"/>
        </a:xfrm>
      </p:grpSpPr>
      <p:sp>
        <p:nvSpPr>
          <p:cNvPr id="2" name="Picture Placeholder 6"/>
          <p:cNvSpPr>
            <a:spLocks noGrp="true"/>
          </p:cNvSpPr>
          <p:nvPr>
            <p:ph type="pic"/>
          </p:nvPr>
        </p:nvSpPr>
        <p:spPr>
          <a:xfrm rot="0">
            <a:off x="539750" y="2348879"/>
            <a:ext cx="682081" cy="1008112"/>
          </a:xfrm>
          <a:prstGeom prst="rect">
            <a:avLst/>
          </a:prstGeom>
        </p:spPr>
        <p:txBody>
          <a:bodyPr rtlCol="0"/>
          <a:lstStyle>
            <a:lvl1pPr indent="0" lvl="0">
              <a:buNone/>
              <a:defRPr dirty="0" lang="en-US" sz="1000">
                <a:latin typeface="Arial"/>
              </a:defRPr>
            </a:lvl1pPr>
          </a:lstStyle>
          <a:p>
            <a:pPr/>
            <a:r>
              <a:rPr dirty="0" lang="en-US"/>
              <a:t/>
            </a:r>
            <a:endParaRPr dirty="0" lang="en-US"/>
          </a:p>
        </p:txBody>
      </p:sp>
      <p:sp>
        <p:nvSpPr>
          <p:cNvPr id="3" name="Title 1"/>
          <p:cNvSpPr>
            <a:spLocks noGrp="true"/>
          </p:cNvSpPr>
          <p:nvPr>
            <p:ph idx="1" type="title"/>
          </p:nvPr>
        </p:nvSpPr>
        <p:spPr>
          <a:xfrm rot="0">
            <a:off x="539750" y="1124744"/>
            <a:ext cx="8064698" cy="1008112"/>
          </a:xfrm>
          <a:prstGeom prst="rect">
            <a:avLst/>
          </a:prstGeom>
        </p:spPr>
        <p:txBody>
          <a:bodyPr rtlCol="0"/>
          <a:lstStyle>
            <a:lvl1pPr algn="l" lvl="0">
              <a:defRPr dirty="0" lang="en-US" sz="3200">
                <a:solidFill>
                  <a:srgbClr val="009ac2"/>
                </a:solidFill>
                <a:latin typeface="Arial"/>
              </a:defRPr>
            </a:lvl1pPr>
          </a:lstStyle>
          <a:p>
            <a:pPr/>
            <a:r>
              <a:rPr dirty="0" lang="en-US"/>
              <a:t>Title </a:t>
            </a:r>
            <a:r>
              <a:rPr dirty="0" lang="en-US"/>
              <a:t>title</a:t>
            </a:r>
            <a:r>
              <a:rPr dirty="0" lang="en-US"/>
              <a:t> </a:t>
            </a:r>
            <a:r>
              <a:rPr dirty="0" lang="en-US"/>
              <a:t>title</a:t>
            </a:r>
            <a:r>
              <a:rPr dirty="0" lang="en-US"/>
              <a:t> </a:t>
            </a:r>
            <a:r>
              <a:rPr dirty="0" lang="en-US"/>
              <a:t>title</a:t>
            </a:r>
            <a:r>
              <a:rPr dirty="0" lang="en-US"/>
              <a:t> </a:t>
            </a:r>
            <a:r>
              <a:rPr dirty="0" lang="en-US"/>
              <a:t>title</a:t>
            </a:r>
            <a:r>
              <a:rPr dirty="0" lang="en-US"/>
              <a:t> </a:t>
            </a:r>
            <a:r>
              <a:rPr dirty="0" lang="en-US"/>
              <a:t>title</a:t>
            </a:r>
            <a:r>
              <a:rPr dirty="0" lang="en-US"/>
              <a:t> </a:t>
            </a:r>
            <a:r>
              <a:rPr dirty="0" lang="en-US"/>
              <a:t>title</a:t>
            </a:r>
            <a:r>
              <a:rPr dirty="0" lang="en-US"/>
              <a:t> </a:t>
            </a:r>
            <a:r>
              <a:rPr dirty="0" lang="en-US"/>
              <a:t>title</a:t>
            </a:r>
            <a:r>
              <a:rPr dirty="0" lang="en-US"/>
              <a:t> </a:t>
            </a:r>
            <a:r>
              <a:rPr dirty="0" lang="en-US"/>
              <a:t>title</a:t>
            </a:r>
            <a:r>
              <a:rPr dirty="0" lang="en-US"/>
              <a:t> </a:t>
            </a:r>
            <a:r>
              <a:rPr dirty="0" lang="en-US"/>
              <a:t>title</a:t>
            </a:r>
            <a:r>
              <a:rPr dirty="0" lang="en-US"/>
              <a:t> Arial 32pt - teal</a:t>
            </a:r>
            <a:endParaRPr dirty="0" lang="en-US"/>
          </a:p>
        </p:txBody>
      </p:sp>
      <p:sp>
        <p:nvSpPr>
          <p:cNvPr id="4" name="Content Placeholder 2"/>
          <p:cNvSpPr>
            <a:spLocks noGrp="true"/>
          </p:cNvSpPr>
          <p:nvPr>
            <p:ph idx="2"/>
          </p:nvPr>
        </p:nvSpPr>
        <p:spPr>
          <a:xfrm rot="0">
            <a:off x="1259632" y="2420888"/>
            <a:ext cx="3168352" cy="792088"/>
          </a:xfrm>
          <a:prstGeom prst="rect">
            <a:avLst/>
          </a:prstGeom>
        </p:spPr>
        <p:txBody>
          <a:bodyPr rtlCol="0"/>
          <a:lstStyle>
            <a:lvl1pPr indent="0" lvl="0">
              <a:buNone/>
              <a:defRPr baseline="0" dirty="0" lang="en-US" sz="1200">
                <a:latin typeface="Arial"/>
              </a:defRPr>
            </a:lvl1pPr>
            <a:lvl2pPr lvl="1">
              <a:defRPr baseline="0" dirty="0" lang="en-US" sz="1800">
                <a:latin typeface="Arial"/>
              </a:defRPr>
            </a:lvl2pPr>
            <a:lvl3pPr lvl="2">
              <a:defRPr dirty="0" lang="en-US" sz="1800">
                <a:latin typeface="Arial"/>
              </a:defRPr>
            </a:lvl3pPr>
            <a:lvl4pPr lvl="3">
              <a:defRPr dirty="0" lang="en-US" sz="1800">
                <a:latin typeface="Arial"/>
              </a:defRPr>
            </a:lvl4pPr>
            <a:lvl5pPr lvl="4">
              <a:defRPr dirty="0" lang="en-US" sz="1800">
                <a:latin typeface="Arial"/>
              </a:defRPr>
            </a:lvl5pPr>
          </a:lstStyle>
          <a:p>
            <a:pPr lvl="0"/>
            <a:r>
              <a:rPr dirty="0" lang="en-US"/>
              <a:t>Name</a:t>
            </a:r>
            <a:br>
              <a:rPr dirty="0" lang="en-US"/>
            </a:br>
            <a:r>
              <a:rPr dirty="0" lang="en-US"/>
              <a:t>Title</a:t>
            </a:r>
            <a:br>
              <a:rPr dirty="0" lang="en-US"/>
            </a:br>
            <a:r>
              <a:rPr dirty="0" lang="en-US"/>
              <a:t>+44 (0)</a:t>
            </a:r>
            <a:br>
              <a:rPr dirty="0" lang="en-US"/>
            </a:br>
            <a:r>
              <a:rPr dirty="0" lang="en-US"/>
              <a:t>@hilldickinson.com</a:t>
            </a:r>
            <a:endParaRPr dirty="0" lang="en-US"/>
          </a:p>
        </p:txBody>
      </p:sp>
      <p:sp>
        <p:nvSpPr>
          <p:cNvPr id="5" name="Picture Placeholder 6"/>
          <p:cNvSpPr>
            <a:spLocks noGrp="true"/>
          </p:cNvSpPr>
          <p:nvPr>
            <p:ph idx="3" type="pic"/>
          </p:nvPr>
        </p:nvSpPr>
        <p:spPr>
          <a:xfrm rot="0">
            <a:off x="539750" y="3573016"/>
            <a:ext cx="682081" cy="1008112"/>
          </a:xfrm>
          <a:prstGeom prst="rect">
            <a:avLst/>
          </a:prstGeom>
        </p:spPr>
        <p:txBody>
          <a:bodyPr rtlCol="0"/>
          <a:lstStyle>
            <a:lvl1pPr indent="0" lvl="0">
              <a:buNone/>
              <a:defRPr dirty="0" lang="en-US" sz="1000">
                <a:latin typeface="Arial"/>
              </a:defRPr>
            </a:lvl1pPr>
          </a:lstStyle>
          <a:p>
            <a:pPr/>
            <a:r>
              <a:rPr dirty="0" lang="en-US"/>
              <a:t/>
            </a:r>
            <a:endParaRPr dirty="0" lang="en-US"/>
          </a:p>
        </p:txBody>
      </p:sp>
      <p:sp>
        <p:nvSpPr>
          <p:cNvPr id="6" name="Picture Placeholder 6"/>
          <p:cNvSpPr>
            <a:spLocks noGrp="true"/>
          </p:cNvSpPr>
          <p:nvPr>
            <p:ph idx="4" type="pic"/>
          </p:nvPr>
        </p:nvSpPr>
        <p:spPr>
          <a:xfrm rot="0">
            <a:off x="540172" y="4797152"/>
            <a:ext cx="682081" cy="1008112"/>
          </a:xfrm>
          <a:prstGeom prst="rect">
            <a:avLst/>
          </a:prstGeom>
        </p:spPr>
        <p:txBody>
          <a:bodyPr rtlCol="0"/>
          <a:lstStyle>
            <a:lvl1pPr indent="0" lvl="0">
              <a:buNone/>
              <a:defRPr dirty="0" lang="en-US" sz="1000">
                <a:latin typeface="Arial"/>
              </a:defRPr>
            </a:lvl1pPr>
          </a:lstStyle>
          <a:p>
            <a:pPr/>
            <a:r>
              <a:rPr dirty="0" lang="en-US"/>
              <a:t/>
            </a:r>
            <a:endParaRPr dirty="0" lang="en-US"/>
          </a:p>
        </p:txBody>
      </p:sp>
      <p:sp>
        <p:nvSpPr>
          <p:cNvPr id="7" name="Content Placeholder 2"/>
          <p:cNvSpPr>
            <a:spLocks noGrp="true"/>
          </p:cNvSpPr>
          <p:nvPr>
            <p:ph idx="5"/>
          </p:nvPr>
        </p:nvSpPr>
        <p:spPr>
          <a:xfrm rot="0">
            <a:off x="1259632" y="3645024"/>
            <a:ext cx="3168352" cy="792088"/>
          </a:xfrm>
          <a:prstGeom prst="rect">
            <a:avLst/>
          </a:prstGeom>
        </p:spPr>
        <p:txBody>
          <a:bodyPr rtlCol="0"/>
          <a:lstStyle>
            <a:lvl1pPr indent="0" lvl="0">
              <a:buNone/>
              <a:defRPr baseline="0" dirty="0" lang="en-US" sz="1200">
                <a:latin typeface="Arial"/>
              </a:defRPr>
            </a:lvl1pPr>
            <a:lvl2pPr lvl="1">
              <a:defRPr baseline="0" dirty="0" lang="en-US" sz="1800">
                <a:latin typeface="Arial"/>
              </a:defRPr>
            </a:lvl2pPr>
            <a:lvl3pPr lvl="2">
              <a:defRPr dirty="0" lang="en-US" sz="1800">
                <a:latin typeface="Arial"/>
              </a:defRPr>
            </a:lvl3pPr>
            <a:lvl4pPr lvl="3">
              <a:defRPr dirty="0" lang="en-US" sz="1800">
                <a:latin typeface="Arial"/>
              </a:defRPr>
            </a:lvl4pPr>
            <a:lvl5pPr lvl="4">
              <a:defRPr dirty="0" lang="en-US" sz="1800">
                <a:latin typeface="Arial"/>
              </a:defRPr>
            </a:lvl5pPr>
          </a:lstStyle>
          <a:p>
            <a:pPr lvl="0"/>
            <a:r>
              <a:rPr dirty="0" lang="en-US"/>
              <a:t>Name</a:t>
            </a:r>
            <a:br>
              <a:rPr dirty="0" lang="en-US"/>
            </a:br>
            <a:r>
              <a:rPr dirty="0" lang="en-US"/>
              <a:t>Title</a:t>
            </a:r>
            <a:br>
              <a:rPr dirty="0" lang="en-US"/>
            </a:br>
            <a:r>
              <a:rPr dirty="0" lang="en-US"/>
              <a:t>+44 (0)</a:t>
            </a:r>
            <a:br>
              <a:rPr dirty="0" lang="en-US"/>
            </a:br>
            <a:r>
              <a:rPr dirty="0" lang="en-US"/>
              <a:t>@hilldickinson.com</a:t>
            </a:r>
            <a:endParaRPr dirty="0" lang="en-US"/>
          </a:p>
        </p:txBody>
      </p:sp>
      <p:sp>
        <p:nvSpPr>
          <p:cNvPr id="8" name="Content Placeholder 2"/>
          <p:cNvSpPr>
            <a:spLocks noGrp="true"/>
          </p:cNvSpPr>
          <p:nvPr>
            <p:ph idx="6"/>
          </p:nvPr>
        </p:nvSpPr>
        <p:spPr>
          <a:xfrm rot="0">
            <a:off x="1259632" y="4869160"/>
            <a:ext cx="3168352" cy="792088"/>
          </a:xfrm>
          <a:prstGeom prst="rect">
            <a:avLst/>
          </a:prstGeom>
        </p:spPr>
        <p:txBody>
          <a:bodyPr rtlCol="0"/>
          <a:lstStyle>
            <a:lvl1pPr indent="0" lvl="0">
              <a:buNone/>
              <a:defRPr baseline="0" dirty="0" lang="en-US" sz="1200">
                <a:latin typeface="Arial"/>
              </a:defRPr>
            </a:lvl1pPr>
            <a:lvl2pPr lvl="1">
              <a:defRPr baseline="0" dirty="0" lang="en-US" sz="1800">
                <a:latin typeface="Arial"/>
              </a:defRPr>
            </a:lvl2pPr>
            <a:lvl3pPr lvl="2">
              <a:defRPr dirty="0" lang="en-US" sz="1800">
                <a:latin typeface="Arial"/>
              </a:defRPr>
            </a:lvl3pPr>
            <a:lvl4pPr lvl="3">
              <a:defRPr dirty="0" lang="en-US" sz="1800">
                <a:latin typeface="Arial"/>
              </a:defRPr>
            </a:lvl4pPr>
            <a:lvl5pPr lvl="4">
              <a:defRPr dirty="0" lang="en-US" sz="1800">
                <a:latin typeface="Arial"/>
              </a:defRPr>
            </a:lvl5pPr>
          </a:lstStyle>
          <a:p>
            <a:pPr lvl="0"/>
            <a:r>
              <a:rPr dirty="0" lang="en-US"/>
              <a:t>Name</a:t>
            </a:r>
            <a:br>
              <a:rPr dirty="0" lang="en-US"/>
            </a:br>
            <a:r>
              <a:rPr dirty="0" lang="en-US"/>
              <a:t>Title</a:t>
            </a:r>
            <a:br>
              <a:rPr dirty="0" lang="en-US"/>
            </a:br>
            <a:r>
              <a:rPr dirty="0" lang="en-US"/>
              <a:t>+44 (0)</a:t>
            </a:r>
            <a:br>
              <a:rPr dirty="0" lang="en-US"/>
            </a:br>
            <a:r>
              <a:rPr dirty="0" lang="en-US"/>
              <a:t>@hilldickinson.com</a:t>
            </a:r>
            <a:endParaRPr dirty="0" lang="en-US"/>
          </a:p>
        </p:txBody>
      </p:sp>
      <p:sp>
        <p:nvSpPr>
          <p:cNvPr id="9" name="TextBox 14"/>
          <p:cNvSpPr txBox="1"/>
          <p:nvPr userDrawn="1"/>
        </p:nvSpPr>
        <p:spPr>
          <a:xfrm rot="0">
            <a:off x="467544" y="6258216"/>
            <a:ext cx="1224136" cy="246221"/>
          </a:xfrm>
          <a:prstGeom prst="rect">
            <a:avLst/>
          </a:prstGeom>
          <a:noFill/>
        </p:spPr>
        <p:txBody>
          <a:bodyPr rtlCol="0" vert="horz" wrap="square">
            <a:spAutoFit/>
          </a:bodyPr>
          <a:lstStyle/>
          <a:p>
            <a:pPr/>
            <a:r>
              <a:rPr dirty="0" lang="en-GB" sz="1000">
                <a:solidFill>
                  <a:schemeClr val="bg1"/>
                </a:solidFill>
                <a:latin typeface="Arial"/>
              </a:rPr>
              <a:t>hilldickinson.com</a:t>
            </a:r>
            <a:endParaRPr dirty="0" lang="en-GB" sz="1000">
              <a:solidFill>
                <a:schemeClr val="bg1"/>
              </a:solidFill>
              <a:latin typeface="Arial"/>
            </a:endParaRPr>
          </a:p>
        </p:txBody>
      </p:sp>
    </p:spTree>
  </p:cSld>
  <p:clrMapOvr>
    <a:masterClrMapping/>
  </p:clrMapOvr>
  <p:transition spd="slow">
    <p:push dir="u"/>
  </p:transition>
</p:sldLayout>
</file>

<file path=ppt/slideLayouts/slideLayout5.xml><?xml version="1.0" encoding="utf-8"?>
<p:sldLayout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reserve="1" type="cust">
  <p:cSld name="Text slide">
    <p:spTree>
      <p:nvGrpSpPr>
        <p:cNvPr id="1" name=""/>
        <p:cNvGrpSpPr/>
        <p:nvPr/>
      </p:nvGrpSpPr>
      <p:grpSpPr>
        <a:xfrm>
          <a:off x="0" y="0"/>
          <a:ext cx="0" cy="0"/>
          <a:chOff x="0" y="0"/>
          <a:chExt cx="0" cy="0"/>
        </a:xfrm>
      </p:grpSpPr>
      <p:sp>
        <p:nvSpPr>
          <p:cNvPr id="2" name="Title 1"/>
          <p:cNvSpPr>
            <a:spLocks noGrp="true"/>
          </p:cNvSpPr>
          <p:nvPr>
            <p:ph idx="10" type="title"/>
          </p:nvPr>
        </p:nvSpPr>
        <p:spPr>
          <a:xfrm rot="0">
            <a:off x="539750" y="1124744"/>
            <a:ext cx="8064698" cy="1008112"/>
          </a:xfrm>
          <a:prstGeom prst="rect">
            <a:avLst/>
          </a:prstGeom>
        </p:spPr>
        <p:txBody>
          <a:bodyPr rtlCol="0"/>
          <a:lstStyle>
            <a:lvl1pPr algn="l" lvl="0">
              <a:defRPr dirty="0" lang="en-US" sz="3200">
                <a:solidFill>
                  <a:srgbClr val="009ac2"/>
                </a:solidFill>
                <a:latin typeface="Arial"/>
              </a:defRPr>
            </a:lvl1pPr>
          </a:lstStyle>
          <a:p>
            <a:pPr/>
            <a:r>
              <a:rPr dirty="0" lang="en-US"/>
              <a:t>Title </a:t>
            </a:r>
            <a:r>
              <a:rPr dirty="0" lang="en-US"/>
              <a:t>title</a:t>
            </a:r>
            <a:r>
              <a:rPr dirty="0" lang="en-US"/>
              <a:t> </a:t>
            </a:r>
            <a:r>
              <a:rPr dirty="0" lang="en-US"/>
              <a:t>title</a:t>
            </a:r>
            <a:r>
              <a:rPr dirty="0" lang="en-US"/>
              <a:t> </a:t>
            </a:r>
            <a:r>
              <a:rPr dirty="0" lang="en-US"/>
              <a:t>title</a:t>
            </a:r>
            <a:r>
              <a:rPr dirty="0" lang="en-US"/>
              <a:t> </a:t>
            </a:r>
            <a:r>
              <a:rPr dirty="0" lang="en-US"/>
              <a:t>title</a:t>
            </a:r>
            <a:r>
              <a:rPr dirty="0" lang="en-US"/>
              <a:t> </a:t>
            </a:r>
            <a:r>
              <a:rPr dirty="0" lang="en-US"/>
              <a:t>title</a:t>
            </a:r>
            <a:r>
              <a:rPr dirty="0" lang="en-US"/>
              <a:t> </a:t>
            </a:r>
            <a:r>
              <a:rPr dirty="0" lang="en-US"/>
              <a:t>title</a:t>
            </a:r>
            <a:r>
              <a:rPr dirty="0" lang="en-US"/>
              <a:t> </a:t>
            </a:r>
            <a:r>
              <a:rPr dirty="0" lang="en-US"/>
              <a:t>title</a:t>
            </a:r>
            <a:r>
              <a:rPr dirty="0" lang="en-US"/>
              <a:t> </a:t>
            </a:r>
            <a:r>
              <a:rPr dirty="0" lang="en-US"/>
              <a:t>title</a:t>
            </a:r>
            <a:r>
              <a:rPr dirty="0" lang="en-US"/>
              <a:t> </a:t>
            </a:r>
            <a:r>
              <a:rPr dirty="0" lang="en-US"/>
              <a:t>title</a:t>
            </a:r>
            <a:r>
              <a:rPr dirty="0" lang="en-US"/>
              <a:t> Arial 32pt - teal</a:t>
            </a:r>
            <a:endParaRPr dirty="0" lang="en-US"/>
          </a:p>
        </p:txBody>
      </p:sp>
      <p:sp>
        <p:nvSpPr>
          <p:cNvPr id="3" name="Content Placeholder 2"/>
          <p:cNvSpPr>
            <a:spLocks noGrp="true"/>
          </p:cNvSpPr>
          <p:nvPr>
            <p:ph idx="11"/>
          </p:nvPr>
        </p:nvSpPr>
        <p:spPr>
          <a:xfrm rot="0">
            <a:off x="539750" y="2708921"/>
            <a:ext cx="8064698" cy="2880320"/>
          </a:xfrm>
          <a:prstGeom prst="rect">
            <a:avLst/>
          </a:prstGeom>
        </p:spPr>
        <p:txBody>
          <a:bodyPr rtlCol="0"/>
          <a:lstStyle>
            <a:lvl1pPr lvl="0">
              <a:defRPr baseline="0" dirty="0" lang="en-US" sz="2400">
                <a:latin typeface="Arial"/>
              </a:defRPr>
            </a:lvl1pPr>
            <a:lvl2pPr lvl="1">
              <a:defRPr baseline="0" dirty="0" lang="en-US" sz="1800">
                <a:latin typeface="Arial"/>
              </a:defRPr>
            </a:lvl2pPr>
            <a:lvl3pPr lvl="2">
              <a:defRPr dirty="0" lang="en-US" sz="1800">
                <a:latin typeface="Arial"/>
              </a:defRPr>
            </a:lvl3pPr>
            <a:lvl4pPr lvl="3">
              <a:defRPr dirty="0" lang="en-US" sz="1800">
                <a:latin typeface="Arial"/>
              </a:defRPr>
            </a:lvl4pPr>
            <a:lvl5pPr lvl="4">
              <a:defRPr dirty="0" lang="en-US" sz="1800">
                <a:latin typeface="Arial"/>
              </a:defRPr>
            </a:lvl5pPr>
          </a:lstStyle>
          <a:p>
            <a:pPr lvl="0"/>
            <a:r>
              <a:rPr dirty="0" lang="en-US"/>
              <a:t>Bullet/sub header copy Arial 24pt – reduce font size where appropriate to accommodate more copy as required</a:t>
            </a:r>
          </a:p>
          <a:p>
            <a:pPr lvl="1"/>
            <a:r>
              <a:rPr dirty="0" lang="en-US"/>
              <a:t>Body copy Arial 18pt</a:t>
            </a:r>
            <a:endParaRPr dirty="0" lang="en-US"/>
          </a:p>
        </p:txBody>
      </p:sp>
      <p:sp>
        <p:nvSpPr>
          <p:cNvPr id="4" name="TextBox 7"/>
          <p:cNvSpPr txBox="1"/>
          <p:nvPr userDrawn="1"/>
        </p:nvSpPr>
        <p:spPr>
          <a:xfrm rot="0">
            <a:off x="467544" y="6258216"/>
            <a:ext cx="1224136" cy="246221"/>
          </a:xfrm>
          <a:prstGeom prst="rect">
            <a:avLst/>
          </a:prstGeom>
          <a:noFill/>
        </p:spPr>
        <p:txBody>
          <a:bodyPr rtlCol="0" vert="horz" wrap="square">
            <a:spAutoFit/>
          </a:bodyPr>
          <a:lstStyle/>
          <a:p>
            <a:pPr/>
            <a:r>
              <a:rPr dirty="0" lang="en-GB" sz="1000">
                <a:solidFill>
                  <a:schemeClr val="bg1"/>
                </a:solidFill>
                <a:latin typeface="Arial"/>
              </a:rPr>
              <a:t>hilldickinson.com</a:t>
            </a:r>
            <a:endParaRPr dirty="0" lang="en-GB" sz="1000">
              <a:solidFill>
                <a:schemeClr val="bg1"/>
              </a:solidFill>
              <a:latin typeface="Arial"/>
            </a:endParaRPr>
          </a:p>
        </p:txBody>
      </p:sp>
    </p:spTree>
  </p:cSld>
  <p:clrMapOvr>
    <a:masterClrMapping/>
  </p:clrMapOvr>
  <p:transition spd="slow">
    <p:push dir="u"/>
  </p:transition>
</p:sldLayout>
</file>

<file path=ppt/slideLayouts/slideLayout6.xml><?xml version="1.0" encoding="utf-8"?>
<p:sldLayout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reserve="1" type="title">
  <p:cSld name="Title Slide">
    <p:spTree>
      <p:nvGrpSpPr>
        <p:cNvPr id="1" name=""/>
        <p:cNvGrpSpPr/>
        <p:nvPr/>
      </p:nvGrpSpPr>
      <p:grpSpPr>
        <a:xfrm>
          <a:off x="0" y="0"/>
          <a:ext cx="0" cy="0"/>
          <a:chOff x="0" y="0"/>
          <a:chExt cx="0" cy="0"/>
        </a:xfrm>
      </p:grpSpPr>
      <p:sp>
        <p:nvSpPr>
          <p:cNvPr id="2" name="Title 1"/>
          <p:cNvSpPr>
            <a:spLocks noGrp="true"/>
          </p:cNvSpPr>
          <p:nvPr>
            <p:ph type="title"/>
          </p:nvPr>
        </p:nvSpPr>
        <p:spPr>
          <a:xfrm rot="0">
            <a:off x="685800" y="2130425"/>
            <a:ext cx="7772400" cy="1470025"/>
          </a:xfrm>
          <a:prstGeom prst="rect">
            <a:avLst/>
          </a:prstGeom>
        </p:spPr>
        <p:txBody>
          <a:bodyPr rtlCol="0"/>
          <a:lstStyle/>
          <a:p>
            <a:pPr/>
            <a:r>
              <a:rPr dirty="0" lang="en-US"/>
              <a:t>Click to edit Master title style</a:t>
            </a:r>
            <a:endParaRPr dirty="0" lang="en-US"/>
          </a:p>
        </p:txBody>
      </p:sp>
      <p:sp>
        <p:nvSpPr>
          <p:cNvPr id="3" name="Subtitle 2"/>
          <p:cNvSpPr>
            <a:spLocks noGrp="true"/>
          </p:cNvSpPr>
          <p:nvPr>
            <p:ph idx="1" type="subTitle"/>
          </p:nvPr>
        </p:nvSpPr>
        <p:spPr>
          <a:xfrm rot="0">
            <a:off x="1371600" y="3886200"/>
            <a:ext cx="6400800" cy="1752600"/>
          </a:xfrm>
          <a:prstGeom prst="rect">
            <a:avLst/>
          </a:prstGeom>
        </p:spPr>
        <p:txBody>
          <a:bodyPr rtlCol="0"/>
          <a:lstStyle>
            <a:lvl1pPr algn="ctr" indent="0" lvl="0">
              <a:buNone/>
            </a:lvl1pPr>
            <a:lvl2pPr algn="ctr" indent="0" lvl="1" marL="457200">
              <a:buNone/>
            </a:lvl2pPr>
            <a:lvl3pPr algn="ctr" indent="0" lvl="2" marL="914400">
              <a:buNone/>
            </a:lvl3pPr>
            <a:lvl4pPr algn="ctr" indent="0" lvl="3" marL="1371600">
              <a:buNone/>
            </a:lvl4pPr>
            <a:lvl5pPr algn="ctr" indent="0" lvl="4" marL="1828800">
              <a:buNone/>
            </a:lvl5pPr>
            <a:lvl6pPr algn="ctr" indent="0" lvl="5" marL="2286000">
              <a:buNone/>
            </a:lvl6pPr>
            <a:lvl7pPr algn="ctr" indent="0" lvl="6" marL="2743200">
              <a:buNone/>
            </a:lvl7pPr>
            <a:lvl8pPr algn="ctr" indent="0" lvl="7" marL="3200400">
              <a:buNone/>
            </a:lvl8pPr>
            <a:lvl9pPr algn="ctr" indent="0" lvl="8" marL="3657600">
              <a:buNone/>
            </a:lvl9pPr>
          </a:lstStyle>
          <a:p>
            <a:pPr/>
            <a:r>
              <a:rPr dirty="0" lang="en-US"/>
              <a:t>Click to edit Master subtitle style</a:t>
            </a:r>
            <a:endParaRPr dirty="0" lang="en-US"/>
          </a:p>
        </p:txBody>
      </p:sp>
    </p:spTree>
  </p:cSld>
  <p:clrMapOvr>
    <a:masterClrMapping/>
  </p:clrMapOvr>
</p:sldLayout>
</file>

<file path=ppt/slideLayouts/slideLayout7.xml><?xml version="1.0" encoding="utf-8"?>
<p:sldLayout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reserve="1" type="obj">
  <p:cSld name="Title and Content">
    <p:spTree>
      <p:nvGrpSpPr>
        <p:cNvPr id="1" name=""/>
        <p:cNvGrpSpPr/>
        <p:nvPr/>
      </p:nvGrpSpPr>
      <p:grpSpPr>
        <a:xfrm>
          <a:off x="0" y="0"/>
          <a:ext cx="0" cy="0"/>
          <a:chOff x="0" y="0"/>
          <a:chExt cx="0" cy="0"/>
        </a:xfrm>
      </p:grpSpPr>
      <p:sp>
        <p:nvSpPr>
          <p:cNvPr id="2" name="Title 1"/>
          <p:cNvSpPr>
            <a:spLocks noGrp="true"/>
          </p:cNvSpPr>
          <p:nvPr>
            <p:ph type="title"/>
          </p:nvPr>
        </p:nvSpPr>
        <p:spPr>
          <a:prstGeom prst="rect">
            <a:avLst/>
          </a:prstGeom>
        </p:spPr>
        <p:txBody>
          <a:bodyPr rtlCol="0"/>
          <a:lstStyle/>
          <a:p>
            <a:pPr/>
            <a:r>
              <a:rPr dirty="0" lang="en-US"/>
              <a:t>Click to edit Master title style</a:t>
            </a:r>
            <a:endParaRPr dirty="0" lang="en-US"/>
          </a:p>
        </p:txBody>
      </p:sp>
      <p:sp>
        <p:nvSpPr>
          <p:cNvPr id="3" name="Content Placeholder 2"/>
          <p:cNvSpPr>
            <a:spLocks noGrp="true"/>
          </p:cNvSpPr>
          <p:nvPr>
            <p:ph idx="1"/>
          </p:nvPr>
        </p:nvSpPr>
        <p:spPr>
          <a:prstGeom prst="rect">
            <a:avLst/>
          </a:prstGeom>
        </p:spPr>
        <p:txBody>
          <a:bodyPr rtlCol="0"/>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spTree>
  </p:cSld>
  <p:clrMapOvr>
    <a:masterClrMapping/>
  </p:clrMapOvr>
</p:sldLayout>
</file>

<file path=ppt/slideMasters/_rels/slideMaster1.xml.rels><?xml version="1.0" encoding="UTF-8"?><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theme/theme1.xml" Type="http://schemas.openxmlformats.org/officeDocument/2006/relationships/theme"/><Relationship Id="rId9" Target="../media/image1.jpeg" Type="http://schemas.openxmlformats.org/officeDocument/2006/relationships/image"/></Relationships>
</file>

<file path=ppt/slideMasters/slideMaster1.xml><?xml version="1.0" encoding="utf-8"?>
<p:sldMaster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Master1">
    <p:bg>
      <p:bgRef idx="1001">
        <a:schemeClr val="bg1"/>
      </p:bgRef>
    </p:bg>
    <p:spTree>
      <p:nvGrpSpPr>
        <p:cNvPr id="1" name=""/>
        <p:cNvGrpSpPr/>
        <p:nvPr/>
      </p:nvGrpSpPr>
      <p:grpSpPr>
        <a:xfrm>
          <a:off x="0" y="0"/>
          <a:ext cx="0" cy="0"/>
          <a:chOff x="0" y="0"/>
          <a:chExt cx="0" cy="0"/>
        </a:xfrm>
      </p:grpSpPr>
      <p:pic>
        <p:nvPicPr>
          <p:cNvPr id="2" name="Picture 6"/>
          <p:cNvPicPr>
            <a:picLocks noChangeAspect="true"/>
          </p:cNvPicPr>
          <p:nvPr userDrawn="1"/>
        </p:nvPicPr>
        <p:blipFill>
          <a:blip r:embed="rId9"/>
          <a:stretch>
            <a:fillRect/>
          </a:stretch>
        </p:blipFill>
        <p:spPr>
          <a:xfrm rot="0">
            <a:off x="0" y="0"/>
            <a:ext cx="9144000" cy="6858000"/>
          </a:xfrm>
          <a:prstGeom prst="rect">
            <a:avLst/>
          </a:prstGeom>
        </p:spPr>
      </p:pic>
    </p:spTree>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ctr" lvl="0" rtl="false">
        <a:spcBef>
          <a:spcPct val="0"/>
        </a:spcBef>
        <a:buNone/>
        <a:defRPr dirty="0" lang="en-US" sz="4400">
          <a:solidFill>
            <a:schemeClr val="tx1"/>
          </a:solidFill>
          <a:latin typeface="+mj-lt"/>
        </a:defRPr>
      </a:lvl1pPr>
    </p:titleStyle>
    <p:bodyStyle>
      <a:lvl1pPr algn="l" indent="-342900" lvl="0" marL="342900" rtl="false">
        <a:spcBef>
          <a:spcPct val="20000"/>
        </a:spcBef>
        <a:buFont typeface="Arial"/>
        <a:buChar char="•"/>
        <a:defRPr dirty="0" lang="en-US" sz="3200">
          <a:solidFill>
            <a:schemeClr val="tx1"/>
          </a:solidFill>
          <a:latin typeface="+mn-lt"/>
        </a:defRPr>
      </a:lvl1pPr>
      <a:lvl2pPr algn="l" indent="-285750" lvl="1" marL="742950" rtl="false">
        <a:spcBef>
          <a:spcPct val="20000"/>
        </a:spcBef>
        <a:buFont typeface="Arial"/>
        <a:buChar char="–"/>
        <a:defRPr dirty="0" lang="en-US" sz="2800">
          <a:solidFill>
            <a:schemeClr val="tx1"/>
          </a:solidFill>
          <a:latin typeface="+mn-lt"/>
        </a:defRPr>
      </a:lvl2pPr>
      <a:lvl3pPr algn="l" indent="-228600" lvl="2" marL="1143000" rtl="false">
        <a:spcBef>
          <a:spcPct val="20000"/>
        </a:spcBef>
        <a:buFont typeface="Arial"/>
        <a:buChar char="•"/>
        <a:defRPr dirty="0" lang="en-US" sz="2400">
          <a:solidFill>
            <a:schemeClr val="tx1"/>
          </a:solidFill>
          <a:latin typeface="+mn-lt"/>
        </a:defRPr>
      </a:lvl3pPr>
      <a:lvl4pPr algn="l" indent="-228600" lvl="3" marL="1600200" rtl="false">
        <a:spcBef>
          <a:spcPct val="20000"/>
        </a:spcBef>
        <a:buFont typeface="Arial"/>
        <a:buChar char="–"/>
        <a:defRPr dirty="0" lang="en-US" sz="2000">
          <a:solidFill>
            <a:schemeClr val="tx1"/>
          </a:solidFill>
          <a:latin typeface="+mn-lt"/>
        </a:defRPr>
      </a:lvl4pPr>
      <a:lvl5pPr algn="l" indent="-228600" lvl="4" marL="2057400" rtl="false">
        <a:spcBef>
          <a:spcPct val="20000"/>
        </a:spcBef>
        <a:buFont typeface="Arial"/>
        <a:buChar char="»"/>
        <a:defRPr dirty="0" lang="en-US" sz="2000">
          <a:solidFill>
            <a:schemeClr val="tx1"/>
          </a:solidFill>
          <a:latin typeface="+mn-lt"/>
        </a:defRPr>
      </a:lvl5pPr>
      <a:lvl6pPr algn="l" indent="-228600" lvl="5" marL="2514600" rtl="false">
        <a:spcBef>
          <a:spcPct val="20000"/>
        </a:spcBef>
        <a:buFont typeface="Arial"/>
        <a:buChar char="•"/>
        <a:defRPr dirty="0" lang="en-US" sz="2000">
          <a:solidFill>
            <a:schemeClr val="tx1"/>
          </a:solidFill>
          <a:latin typeface="+mn-lt"/>
        </a:defRPr>
      </a:lvl6pPr>
      <a:lvl7pPr algn="l" indent="-228600" lvl="6" marL="2971800" rtl="false">
        <a:spcBef>
          <a:spcPct val="20000"/>
        </a:spcBef>
        <a:buFont typeface="Arial"/>
        <a:buChar char="•"/>
        <a:defRPr dirty="0" lang="en-US" sz="2000">
          <a:solidFill>
            <a:schemeClr val="tx1"/>
          </a:solidFill>
          <a:latin typeface="+mn-lt"/>
        </a:defRPr>
      </a:lvl7pPr>
      <a:lvl8pPr algn="l" indent="-228600" lvl="7" marL="3429000" rtl="false">
        <a:spcBef>
          <a:spcPct val="20000"/>
        </a:spcBef>
        <a:buFont typeface="Arial"/>
        <a:buChar char="•"/>
        <a:defRPr dirty="0" lang="en-US" sz="2000">
          <a:solidFill>
            <a:schemeClr val="tx1"/>
          </a:solidFill>
          <a:latin typeface="+mn-lt"/>
        </a:defRPr>
      </a:lvl8pPr>
      <a:lvl9pPr algn="l" indent="-228600" lvl="8" marL="3886200" rtl="false">
        <a:spcBef>
          <a:spcPct val="20000"/>
        </a:spcBef>
        <a:buFont typeface="Arial"/>
        <a:buChar char="•"/>
        <a:defRPr dirty="0" lang="en-US" sz="2000">
          <a:solidFill>
            <a:schemeClr val="tx1"/>
          </a:solidFill>
          <a:latin typeface="+mn-lt"/>
        </a:defRPr>
      </a:lvl9pPr>
    </p:bodyStyle>
    <p:otherStyle>
      <a:lvl1pPr algn="l" lvl="0" rtl="false">
        <a:defRPr dirty="0" lang="en-US" sz="1800">
          <a:solidFill>
            <a:schemeClr val="tx1"/>
          </a:solidFill>
          <a:latin typeface="+mn-lt"/>
        </a:defRPr>
      </a:lvl1pPr>
      <a:lvl2pPr algn="l" lvl="1" marL="457200" rtl="false">
        <a:defRPr dirty="0" lang="en-US" sz="1800">
          <a:solidFill>
            <a:schemeClr val="tx1"/>
          </a:solidFill>
          <a:latin typeface="+mn-lt"/>
        </a:defRPr>
      </a:lvl2pPr>
      <a:lvl3pPr algn="l" lvl="2" marL="914400" rtl="false">
        <a:defRPr dirty="0" lang="en-US" sz="1800">
          <a:solidFill>
            <a:schemeClr val="tx1"/>
          </a:solidFill>
          <a:latin typeface="+mn-lt"/>
        </a:defRPr>
      </a:lvl3pPr>
      <a:lvl4pPr algn="l" lvl="3" marL="1371600" rtl="false">
        <a:defRPr dirty="0" lang="en-US" sz="1800">
          <a:solidFill>
            <a:schemeClr val="tx1"/>
          </a:solidFill>
          <a:latin typeface="+mn-lt"/>
        </a:defRPr>
      </a:lvl4pPr>
      <a:lvl5pPr algn="l" lvl="4" marL="1828800" rtl="false">
        <a:defRPr dirty="0" lang="en-US" sz="1800">
          <a:solidFill>
            <a:schemeClr val="tx1"/>
          </a:solidFill>
          <a:latin typeface="+mn-lt"/>
        </a:defRPr>
      </a:lvl5pPr>
      <a:lvl6pPr algn="l" lvl="5" marL="2286000" rtl="false">
        <a:defRPr dirty="0" lang="en-US" sz="1800">
          <a:solidFill>
            <a:schemeClr val="tx1"/>
          </a:solidFill>
          <a:latin typeface="+mn-lt"/>
        </a:defRPr>
      </a:lvl6pPr>
      <a:lvl7pPr algn="l" lvl="6" marL="2743200" rtl="false">
        <a:defRPr dirty="0" lang="en-US" sz="1800">
          <a:solidFill>
            <a:schemeClr val="tx1"/>
          </a:solidFill>
          <a:latin typeface="+mn-lt"/>
        </a:defRPr>
      </a:lvl7pPr>
      <a:lvl8pPr algn="l" lvl="7" marL="3200400" rtl="false">
        <a:defRPr dirty="0" lang="en-US" sz="1800">
          <a:solidFill>
            <a:schemeClr val="tx1"/>
          </a:solidFill>
          <a:latin typeface="+mn-lt"/>
        </a:defRPr>
      </a:lvl8pPr>
      <a:lvl9pPr algn="l" lvl="8" marL="3657600" rtl="false">
        <a:defRPr dirty="0" lang="en-US" sz="1800">
          <a:solidFill>
            <a:schemeClr val="tx1"/>
          </a:solidFill>
          <a:latin typeface="+mn-lt"/>
        </a:defRPr>
      </a:lvl9pPr>
    </p:otherStyle>
  </p:txStyles>
</p:sldMaster>
</file>

<file path=ppt/slides/_rels/slide1.xml.rels><?xml version="1.0" encoding="UTF-8"?><Relationships xmlns="http://schemas.openxmlformats.org/package/2006/relationships"><Relationship Id="rId2" Target="../media/image3.png" Type="http://schemas.openxmlformats.org/officeDocument/2006/relationships/image"/><Relationship Id="rId3" Target="../media/image2.jpeg" Type="http://schemas.openxmlformats.org/officeDocument/2006/relationships/image"/><Relationship Id="rId1" Target="../slideLayouts/slideLayout5.xml" Type="http://schemas.openxmlformats.org/officeDocument/2006/relationships/slideLayout"/></Relationships>
</file>

<file path=ppt/slides/_rels/slide10.xml.rels><?xml version="1.0" encoding="UTF-8"?><Relationships xmlns="http://schemas.openxmlformats.org/package/2006/relationships"><Relationship Id="rId1" Target="../slideLayouts/slideLayout5.xml" Type="http://schemas.openxmlformats.org/officeDocument/2006/relationships/slideLayout"/></Relationships>
</file>

<file path=ppt/slides/_rels/slide11.xml.rels><?xml version="1.0" encoding="UTF-8"?><Relationships xmlns="http://schemas.openxmlformats.org/package/2006/relationships"><Relationship Id="rId1" Target="../slideLayouts/slideLayout5.xml" Type="http://schemas.openxmlformats.org/officeDocument/2006/relationships/slideLayout"/></Relationships>
</file>

<file path=ppt/slides/_rels/slide12.xml.rels><?xml version="1.0" encoding="UTF-8"?><Relationships xmlns="http://schemas.openxmlformats.org/package/2006/relationships"><Relationship Id="rId1" Target="../slideLayouts/slideLayout5.xml" Type="http://schemas.openxmlformats.org/officeDocument/2006/relationships/slideLayout"/></Relationships>
</file>

<file path=ppt/slides/_rels/slide13.xml.rels><?xml version="1.0" encoding="UTF-8"?><Relationships xmlns="http://schemas.openxmlformats.org/package/2006/relationships"><Relationship Id="rId1" Target="../slideLayouts/slideLayout5.xml" Type="http://schemas.openxmlformats.org/officeDocument/2006/relationships/slideLayout"/></Relationships>
</file>

<file path=ppt/slides/_rels/slide14.xml.rels><?xml version="1.0" encoding="UTF-8"?><Relationships xmlns="http://schemas.openxmlformats.org/package/2006/relationships"><Relationship Id="rId1" Target="../slideLayouts/slideLayout5.xml" Type="http://schemas.openxmlformats.org/officeDocument/2006/relationships/slideLayout"/></Relationships>
</file>

<file path=ppt/slides/_rels/slide15.xml.rels><?xml version="1.0" encoding="UTF-8"?><Relationships xmlns="http://schemas.openxmlformats.org/package/2006/relationships"><Relationship Id="rId1" Target="../slideLayouts/slideLayout5.xml" Type="http://schemas.openxmlformats.org/officeDocument/2006/relationships/slideLayout"/></Relationships>
</file>

<file path=ppt/slides/_rels/slide16.xml.rels><?xml version="1.0" encoding="UTF-8"?><Relationships xmlns="http://schemas.openxmlformats.org/package/2006/relationships"><Relationship Id="rId1" Target="../slideLayouts/slideLayout5.xml" Type="http://schemas.openxmlformats.org/officeDocument/2006/relationships/slideLayout"/></Relationships>
</file>

<file path=ppt/slides/_rels/slide17.xml.rels><?xml version="1.0" encoding="UTF-8"?><Relationships xmlns="http://schemas.openxmlformats.org/package/2006/relationships"><Relationship Id="rId1" Target="../slideLayouts/slideLayout5.xml" Type="http://schemas.openxmlformats.org/officeDocument/2006/relationships/slideLayout"/></Relationships>
</file>

<file path=ppt/slides/_rels/slide18.xml.rels><?xml version="1.0" encoding="UTF-8"?><Relationships xmlns="http://schemas.openxmlformats.org/package/2006/relationships"><Relationship Id="rId1" Target="../slideLayouts/slideLayout5.xml" Type="http://schemas.openxmlformats.org/officeDocument/2006/relationships/slideLayout"/></Relationships>
</file>

<file path=ppt/slides/_rels/slide19.xml.rels><?xml version="1.0" encoding="UTF-8"?><Relationships xmlns="http://schemas.openxmlformats.org/package/2006/relationships"><Relationship Id="rId2" Target="../media/image5.png" Type="http://schemas.openxmlformats.org/officeDocument/2006/relationships/image"/><Relationship Id="rId1" Target="../slideLayouts/slideLayout5.xml" Type="http://schemas.openxmlformats.org/officeDocument/2006/relationships/slideLayout"/></Relationships>
</file>

<file path=ppt/slides/_rels/slide2.xml.rels><?xml version="1.0" encoding="UTF-8"?><Relationships xmlns="http://schemas.openxmlformats.org/package/2006/relationships"><Relationship Id="rId2" Target="../media/image4.jpg" Type="http://schemas.openxmlformats.org/officeDocument/2006/relationships/image"/><Relationship Id="rId1" Target="../slideLayouts/slideLayout2.xml" Type="http://schemas.openxmlformats.org/officeDocument/2006/relationships/slideLayout"/></Relationships>
</file>

<file path=ppt/slides/_rels/slide20.xml.rels><?xml version="1.0" encoding="UTF-8"?><Relationships xmlns="http://schemas.openxmlformats.org/package/2006/relationships"><Relationship Id="rId2" Target="../media/image5.png" Type="http://schemas.openxmlformats.org/officeDocument/2006/relationships/image"/><Relationship Id="rId1" Target="../slideLayouts/slideLayout5.xml" Type="http://schemas.openxmlformats.org/officeDocument/2006/relationships/slideLayout"/></Relationships>
</file>

<file path=ppt/slides/_rels/slide21.xml.rels><?xml version="1.0" encoding="UTF-8"?><Relationships xmlns="http://schemas.openxmlformats.org/package/2006/relationships"><Relationship Id="rId1" Target="../slideLayouts/slideLayout6.xml" Type="http://schemas.openxmlformats.org/officeDocument/2006/relationships/slideLayout"/></Relationships>
</file>

<file path=ppt/slides/_rels/slide22.xml.rels><?xml version="1.0" encoding="UTF-8"?><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Relationships xmlns="http://schemas.openxmlformats.org/package/2006/relationships"><Relationship Id="rId2" Target="../media/image3.png" Type="http://schemas.openxmlformats.org/officeDocument/2006/relationships/image"/><Relationship Id="rId3" Target="../media/image2.jpeg" Type="http://schemas.openxmlformats.org/officeDocument/2006/relationships/image"/><Relationship Id="rId1" Target="../slideLayouts/slideLayout5.xml" Type="http://schemas.openxmlformats.org/officeDocument/2006/relationships/slideLayout"/></Relationships>
</file>

<file path=ppt/slides/_rels/slide3.xml.rels><?xml version="1.0" encoding="UTF-8"?><Relationships xmlns="http://schemas.openxmlformats.org/package/2006/relationships"><Relationship Id="rId1" Target="../slideLayouts/slideLayout5.xml" Type="http://schemas.openxmlformats.org/officeDocument/2006/relationships/slideLayout"/><Relationship Id="rId2" Target="../notesSlides/notesSlide1.xml" Type="http://schemas.openxmlformats.org/officeDocument/2006/relationships/notesSlide"/></Relationships>
</file>

<file path=ppt/slides/_rels/slide4.xml.rels><?xml version="1.0" encoding="UTF-8"?><Relationships xmlns="http://schemas.openxmlformats.org/package/2006/relationships"><Relationship Id="rId1" Target="../slideLayouts/slideLayout5.xml" Type="http://schemas.openxmlformats.org/officeDocument/2006/relationships/slideLayout"/></Relationships>
</file>

<file path=ppt/slides/_rels/slide5.xml.rels><?xml version="1.0" encoding="UTF-8"?><Relationships xmlns="http://schemas.openxmlformats.org/package/2006/relationships"><Relationship Id="rId1" Target="../slideLayouts/slideLayout5.xml" Type="http://schemas.openxmlformats.org/officeDocument/2006/relationships/slideLayout"/></Relationships>
</file>

<file path=ppt/slides/_rels/slide6.xml.rels><?xml version="1.0" encoding="UTF-8"?><Relationships xmlns="http://schemas.openxmlformats.org/package/2006/relationships"><Relationship Id="rId1" Target="../slideLayouts/slideLayout5.xml" Type="http://schemas.openxmlformats.org/officeDocument/2006/relationships/slideLayout"/></Relationships>
</file>

<file path=ppt/slides/_rels/slide7.xml.rels><?xml version="1.0" encoding="UTF-8"?><Relationships xmlns="http://schemas.openxmlformats.org/package/2006/relationships"><Relationship Id="rId1" Target="../slideLayouts/slideLayout5.xml" Type="http://schemas.openxmlformats.org/officeDocument/2006/relationships/slideLayout"/></Relationships>
</file>

<file path=ppt/slides/_rels/slide8.xml.rels><?xml version="1.0" encoding="UTF-8"?><Relationships xmlns="http://schemas.openxmlformats.org/package/2006/relationships"><Relationship Id="rId1" Target="../slideLayouts/slideLayout5.xml" Type="http://schemas.openxmlformats.org/officeDocument/2006/relationships/slideLayout"/></Relationships>
</file>

<file path=ppt/slides/_rels/slide9.xml.rels><?xml version="1.0" encoding="UTF-8"?><Relationships xmlns="http://schemas.openxmlformats.org/package/2006/relationships"><Relationship Id="rId1" Target="../slideLayouts/slideLayout5.xml" Type="http://schemas.openxmlformats.org/officeDocument/2006/relationships/slideLayout"/></Relationships>
</file>

<file path=ppt/slides/slide1.xml><?xml version="1.0" encoding="utf-8"?>
<p:sld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1">
    <p:spTree>
      <p:nvGrpSpPr>
        <p:cNvPr id="1" name=""/>
        <p:cNvGrpSpPr/>
        <p:nvPr/>
      </p:nvGrpSpPr>
      <p:grpSpPr>
        <a:xfrm>
          <a:off x="0" y="0"/>
          <a:ext cx="0" cy="0"/>
          <a:chOff x="0" y="0"/>
          <a:chExt cx="0" cy="0"/>
        </a:xfrm>
      </p:grpSpPr>
      <p:sp>
        <p:nvSpPr>
          <p:cNvPr id="2" name="TextBox 5"/>
          <p:cNvSpPr txBox="1"/>
          <p:nvPr/>
        </p:nvSpPr>
        <p:spPr>
          <a:xfrm rot="0">
            <a:off x="1871700" y="2420888"/>
            <a:ext cx="5400600" cy="369332"/>
          </a:xfrm>
          <a:prstGeom prst="rect">
            <a:avLst/>
          </a:prstGeom>
          <a:noFill/>
        </p:spPr>
        <p:txBody>
          <a:bodyPr rtlCol="0" vert="horz" wrap="square">
            <a:spAutoFit/>
          </a:bodyPr>
          <a:lstStyle/>
          <a:p>
            <a:pPr algn="ctr"/>
            <a:r>
              <a:rPr dirty="0" lang="en-GB">
                <a:solidFill>
                  <a:schemeClr val="bg1"/>
                </a:solidFill>
                <a:latin typeface="Arial"/>
              </a:rPr>
              <a:t>A presentation by</a:t>
            </a:r>
            <a:endParaRPr dirty="0" lang="en-GB">
              <a:solidFill>
                <a:schemeClr val="bg1"/>
              </a:solidFill>
              <a:latin typeface="Arial"/>
            </a:endParaRPr>
          </a:p>
        </p:txBody>
      </p:sp>
      <p:sp>
        <p:nvSpPr>
          <p:cNvPr id="3" name="Rectangle 6"/>
          <p:cNvSpPr/>
          <p:nvPr/>
        </p:nvSpPr>
        <p:spPr>
          <a:xfrm rot="0">
            <a:off x="0" y="6165304"/>
            <a:ext cx="9144000" cy="69269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pPr algn="ctr"/>
            <a:r>
              <a:rPr dirty="0" lang="en-GB">
                <a:solidFill>
                  <a:schemeClr val="bg1"/>
                </a:solidFill>
                <a:latin typeface="Arial"/>
              </a:rPr>
              <a:t/>
            </a:r>
            <a:endParaRPr dirty="0" lang="en-GB">
              <a:solidFill>
                <a:schemeClr val="bg1"/>
              </a:solidFill>
              <a:latin typeface="Arial"/>
            </a:endParaRPr>
          </a:p>
        </p:txBody>
      </p:sp>
      <p:pic>
        <p:nvPicPr>
          <p:cNvPr id="4" name="Picture 7"/>
          <p:cNvPicPr>
            <a:picLocks noChangeAspect="true"/>
          </p:cNvPicPr>
          <p:nvPr/>
        </p:nvPicPr>
        <p:blipFill>
          <a:blip r:embed="rId2"/>
          <a:stretch>
            <a:fillRect/>
          </a:stretch>
        </p:blipFill>
        <p:spPr>
          <a:xfrm rot="0">
            <a:off x="1947708" y="2924944"/>
            <a:ext cx="5248583" cy="613471"/>
          </a:xfrm>
          <a:prstGeom prst="rect">
            <a:avLst/>
          </a:prstGeom>
        </p:spPr>
      </p:pic>
      <p:pic>
        <p:nvPicPr>
          <p:cNvPr id="5" name="Picture 2"/>
          <p:cNvPicPr>
            <a:picLocks noChangeAspect="true"/>
          </p:cNvPicPr>
          <p:nvPr/>
        </p:nvPicPr>
        <p:blipFill>
          <a:blip r:embed="rId3"/>
          <a:stretch>
            <a:fillRect/>
          </a:stretch>
        </p:blipFill>
        <p:spPr>
          <a:xfrm rot="0">
            <a:off x="0" y="0"/>
            <a:ext cx="9144000" cy="6858000"/>
          </a:xfrm>
          <a:prstGeom prst="rect">
            <a:avLst/>
          </a:prstGeom>
        </p:spPr>
      </p:pic>
    </p:spTree>
  </p:cSld>
  <p:clrMapOvr>
    <a:masterClrMapping/>
  </p:clrMapOvr>
</p:sld>
</file>

<file path=ppt/slides/slide10.xml><?xml version="1.0" encoding="utf-8"?>
<p:sld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10">
    <p:spTree>
      <p:nvGrpSpPr>
        <p:cNvPr id="1" name=""/>
        <p:cNvGrpSpPr/>
        <p:nvPr/>
      </p:nvGrpSpPr>
      <p:grpSpPr>
        <a:xfrm>
          <a:off x="0" y="0"/>
          <a:ext cx="0" cy="0"/>
          <a:chOff x="0" y="0"/>
          <a:chExt cx="0" cy="0"/>
        </a:xfrm>
      </p:grpSpPr>
      <p:sp>
        <p:nvSpPr>
          <p:cNvPr id="2" name="Title 1"/>
          <p:cNvSpPr>
            <a:spLocks noGrp="true"/>
          </p:cNvSpPr>
          <p:nvPr>
            <p:ph idx="10" type="title"/>
          </p:nvPr>
        </p:nvSpPr>
        <p:spPr/>
        <p:txBody>
          <a:bodyPr rtlCol="0"/>
          <a:lstStyle/>
          <a:p>
            <a:pPr/>
            <a:r>
              <a:rPr dirty="0" i="1" lang="en-GB"/>
              <a:t>M Davenport </a:t>
            </a:r>
            <a:r>
              <a:rPr dirty="0" lang="en-US"/>
              <a:t>continued (3)</a:t>
            </a:r>
            <a:endParaRPr dirty="0" lang="en-US"/>
          </a:p>
        </p:txBody>
      </p:sp>
      <p:sp>
        <p:nvSpPr>
          <p:cNvPr id="3" name="Content Placeholder 2"/>
          <p:cNvSpPr>
            <a:spLocks noGrp="true"/>
          </p:cNvSpPr>
          <p:nvPr>
            <p:ph idx="11"/>
          </p:nvPr>
        </p:nvSpPr>
        <p:spPr>
          <a:xfrm rot="0">
            <a:off x="539750" y="1772816"/>
            <a:ext cx="8064698" cy="2880320"/>
          </a:xfrm>
        </p:spPr>
        <p:txBody>
          <a:bodyPr rtlCol="0"/>
          <a:lstStyle/>
          <a:p>
            <a:pPr indent="0">
              <a:buNone/>
            </a:pPr>
            <a:r>
              <a:rPr dirty="0" lang="en-US"/>
              <a:t>‘In </a:t>
            </a:r>
            <a:r>
              <a:rPr dirty="0" lang="en-US"/>
              <a:t>my judgment, it should now be taken as established that an employer who is subject to an immediate obligation to discharge the order of an adjudicator based upon the failure of the employer to serve either a Payment Notice or a Pay Less Notice must discharge that immediate obligation before he will be entitled to rely upon a subsequent decision in a true value adjudication. Both policy and authority support this conclusion and that it should apply equally to interim and final applications for payment</a:t>
            </a:r>
            <a:r>
              <a:rPr dirty="0" lang="en-US"/>
              <a:t>.’ (para 35)</a:t>
            </a:r>
            <a:endParaRPr dirty="0" lang="en-US"/>
          </a:p>
        </p:txBody>
      </p:sp>
    </p:spTree>
  </p:cSld>
  <p:clrMapOvr>
    <a:masterClrMapping/>
  </p:clrMapOvr>
  <p:transition spd="slow">
    <p:push dir="u"/>
  </p:transition>
</p:sld>
</file>

<file path=ppt/slides/slide11.xml><?xml version="1.0" encoding="utf-8"?>
<p:sld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11">
    <p:spTree>
      <p:nvGrpSpPr>
        <p:cNvPr id="1" name=""/>
        <p:cNvGrpSpPr/>
        <p:nvPr/>
      </p:nvGrpSpPr>
      <p:grpSpPr>
        <a:xfrm>
          <a:off x="0" y="0"/>
          <a:ext cx="0" cy="0"/>
          <a:chOff x="0" y="0"/>
          <a:chExt cx="0" cy="0"/>
        </a:xfrm>
      </p:grpSpPr>
      <p:sp>
        <p:nvSpPr>
          <p:cNvPr id="2" name="Title 1"/>
          <p:cNvSpPr>
            <a:spLocks noGrp="true"/>
          </p:cNvSpPr>
          <p:nvPr>
            <p:ph idx="10" type="title"/>
          </p:nvPr>
        </p:nvSpPr>
        <p:spPr/>
        <p:txBody>
          <a:bodyPr rtlCol="0"/>
          <a:lstStyle/>
          <a:p>
            <a:pPr/>
            <a:r>
              <a:rPr dirty="0" i="1" lang="en-GB"/>
              <a:t>M Davenport </a:t>
            </a:r>
            <a:r>
              <a:rPr dirty="0" lang="en-US"/>
              <a:t>continued (4)</a:t>
            </a:r>
            <a:endParaRPr dirty="0" lang="en-US"/>
          </a:p>
        </p:txBody>
      </p:sp>
      <p:sp>
        <p:nvSpPr>
          <p:cNvPr id="3" name="Content Placeholder 2"/>
          <p:cNvSpPr>
            <a:spLocks noGrp="true"/>
          </p:cNvSpPr>
          <p:nvPr>
            <p:ph idx="11"/>
          </p:nvPr>
        </p:nvSpPr>
        <p:spPr>
          <a:xfrm rot="0">
            <a:off x="539750" y="1916832"/>
            <a:ext cx="8064698" cy="2880320"/>
          </a:xfrm>
        </p:spPr>
        <p:txBody>
          <a:bodyPr rtlCol="0"/>
          <a:lstStyle/>
          <a:p>
            <a:pPr indent="0">
              <a:buNone/>
            </a:pPr>
            <a:r>
              <a:rPr dirty="0" lang="en-US"/>
              <a:t>‘That </a:t>
            </a:r>
            <a:r>
              <a:rPr dirty="0" lang="en-US"/>
              <a:t>does not mean that the Court will always restrain the commencement or progress of a true value adjudication commenced before the employer has discharged his immediate obligation: see the decision of the Court of Appeal in </a:t>
            </a:r>
            <a:r>
              <a:rPr dirty="0" i="1" lang="en-GB"/>
              <a:t>Harding</a:t>
            </a:r>
            <a:r>
              <a:rPr dirty="0" lang="en-US"/>
              <a:t>. </a:t>
            </a:r>
            <a:r>
              <a:rPr dirty="0" lang="en-US"/>
              <a:t>It is not necessary for me to decide whether or in what circumstances the Court may restrain the subsequent true value adjudication and, in these circumstances, it would be positively unhelpful for me to suggest examples or criteria and I do not do so</a:t>
            </a:r>
            <a:r>
              <a:rPr dirty="0" lang="en-US"/>
              <a:t>.’ (para 37)</a:t>
            </a:r>
            <a:endParaRPr dirty="0" lang="en-US"/>
          </a:p>
        </p:txBody>
      </p:sp>
    </p:spTree>
  </p:cSld>
  <p:clrMapOvr>
    <a:masterClrMapping/>
  </p:clrMapOvr>
  <p:transition spd="slow">
    <p:push dir="u"/>
  </p:transition>
</p:sld>
</file>

<file path=ppt/slides/slide12.xml><?xml version="1.0" encoding="utf-8"?>
<p:sld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12">
    <p:spTree>
      <p:nvGrpSpPr>
        <p:cNvPr id="1" name=""/>
        <p:cNvGrpSpPr/>
        <p:nvPr/>
      </p:nvGrpSpPr>
      <p:grpSpPr>
        <a:xfrm>
          <a:off x="0" y="0"/>
          <a:ext cx="0" cy="0"/>
          <a:chOff x="0" y="0"/>
          <a:chExt cx="0" cy="0"/>
        </a:xfrm>
      </p:grpSpPr>
      <p:sp>
        <p:nvSpPr>
          <p:cNvPr id="2" name="Title 1"/>
          <p:cNvSpPr>
            <a:spLocks noGrp="true"/>
          </p:cNvSpPr>
          <p:nvPr>
            <p:ph idx="10" type="title"/>
          </p:nvPr>
        </p:nvSpPr>
        <p:spPr/>
        <p:txBody>
          <a:bodyPr rtlCol="0"/>
          <a:lstStyle/>
          <a:p>
            <a:pPr/>
            <a:r>
              <a:rPr dirty="0" err="1" i="1" lang="en-GB"/>
              <a:t>Broseley</a:t>
            </a:r>
            <a:r>
              <a:rPr dirty="0" i="1" lang="en-GB"/>
              <a:t> London Ltd -v- Prime Asset Management</a:t>
            </a:r>
            <a:endParaRPr dirty="0" i="1" lang="en-GB"/>
          </a:p>
        </p:txBody>
      </p:sp>
      <p:sp>
        <p:nvSpPr>
          <p:cNvPr id="3" name="Content Placeholder 2"/>
          <p:cNvSpPr>
            <a:spLocks noGrp="true"/>
          </p:cNvSpPr>
          <p:nvPr>
            <p:ph idx="11"/>
          </p:nvPr>
        </p:nvSpPr>
        <p:spPr/>
        <p:txBody>
          <a:bodyPr rtlCol="0"/>
          <a:lstStyle/>
          <a:p>
            <a:pPr/>
            <a:r>
              <a:rPr dirty="0" lang="en-US"/>
              <a:t>Back to the condition precedent question….just when you thought we were all clear</a:t>
            </a:r>
          </a:p>
          <a:p>
            <a:pPr/>
            <a:r>
              <a:rPr dirty="0" lang="en-US"/>
              <a:t>First adjudication a smash and grab for a notified sum of circa £500,000</a:t>
            </a:r>
          </a:p>
          <a:p>
            <a:pPr/>
            <a:r>
              <a:rPr dirty="0" lang="en-US"/>
              <a:t>Enforcement action taken by the contractor</a:t>
            </a:r>
          </a:p>
          <a:p>
            <a:pPr/>
            <a:r>
              <a:rPr dirty="0" lang="en-US"/>
              <a:t>Employer sought a stay for court proceedings for a true valuation</a:t>
            </a:r>
          </a:p>
          <a:p>
            <a:pPr/>
            <a:r>
              <a:rPr dirty="0" lang="en-US"/>
              <a:t>Stay refused</a:t>
            </a:r>
            <a:endParaRPr dirty="0" lang="en-US"/>
          </a:p>
        </p:txBody>
      </p:sp>
    </p:spTree>
  </p:cSld>
  <p:clrMapOvr>
    <a:masterClrMapping/>
  </p:clrMapOvr>
  <p:transition spd="slow">
    <p:push dir="u"/>
  </p:transition>
</p:sld>
</file>

<file path=ppt/slides/slide13.xml><?xml version="1.0" encoding="utf-8"?>
<p:sld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13">
    <p:spTree>
      <p:nvGrpSpPr>
        <p:cNvPr id="1" name=""/>
        <p:cNvGrpSpPr/>
        <p:nvPr/>
      </p:nvGrpSpPr>
      <p:grpSpPr>
        <a:xfrm>
          <a:off x="0" y="0"/>
          <a:ext cx="0" cy="0"/>
          <a:chOff x="0" y="0"/>
          <a:chExt cx="0" cy="0"/>
        </a:xfrm>
      </p:grpSpPr>
      <p:sp>
        <p:nvSpPr>
          <p:cNvPr id="2" name="Title 1"/>
          <p:cNvSpPr>
            <a:spLocks noGrp="true"/>
          </p:cNvSpPr>
          <p:nvPr>
            <p:ph idx="10" type="title"/>
          </p:nvPr>
        </p:nvSpPr>
        <p:spPr/>
        <p:txBody>
          <a:bodyPr rtlCol="0"/>
          <a:lstStyle/>
          <a:p>
            <a:pPr/>
            <a:r>
              <a:rPr dirty="0" lang="en-US"/>
              <a:t>What next for smash and grab?</a:t>
            </a:r>
            <a:endParaRPr dirty="0" lang="en-US"/>
          </a:p>
        </p:txBody>
      </p:sp>
      <p:sp>
        <p:nvSpPr>
          <p:cNvPr id="3" name="Content Placeholder 2"/>
          <p:cNvSpPr>
            <a:spLocks noGrp="true"/>
          </p:cNvSpPr>
          <p:nvPr>
            <p:ph idx="11"/>
          </p:nvPr>
        </p:nvSpPr>
        <p:spPr/>
        <p:txBody>
          <a:bodyPr rtlCol="0"/>
          <a:lstStyle/>
          <a:p>
            <a:pPr/>
            <a:r>
              <a:rPr dirty="0" lang="en-US"/>
              <a:t>No Supreme Court decision on </a:t>
            </a:r>
            <a:r>
              <a:rPr dirty="0" i="1" lang="en-GB"/>
              <a:t>Grove -v- S&amp;T</a:t>
            </a:r>
          </a:p>
          <a:p>
            <a:pPr/>
            <a:r>
              <a:rPr dirty="0" lang="en-US"/>
              <a:t>Further court decisions…</a:t>
            </a:r>
          </a:p>
          <a:p>
            <a:pPr/>
            <a:r>
              <a:rPr dirty="0" lang="en-US"/>
              <a:t> Consultation: 2011 Changes </a:t>
            </a:r>
            <a:r>
              <a:rPr dirty="0" lang="en-US"/>
              <a:t>to Part 2 of the Housing Grants, Construction and Regeneration Act 1996</a:t>
            </a:r>
          </a:p>
          <a:p>
            <a:pPr/>
            <a:r>
              <a:rPr dirty="0" lang="en-US"/>
              <a:t>Consultation ended January 2018 </a:t>
            </a:r>
            <a:r>
              <a:rPr dirty="0" lang="en-US"/>
              <a:t>– summary of responses issued end February 2020</a:t>
            </a:r>
          </a:p>
          <a:p>
            <a:pPr indent="0">
              <a:buNone/>
            </a:pPr>
            <a:r>
              <a:rPr dirty="0" lang="en-US"/>
              <a:t/>
            </a:r>
          </a:p>
          <a:p>
            <a:pPr/>
            <a:r>
              <a:rPr dirty="0" lang="en-US"/>
              <a:t/>
            </a:r>
            <a:endParaRPr dirty="0" lang="en-US"/>
          </a:p>
        </p:txBody>
      </p:sp>
    </p:spTree>
  </p:cSld>
  <p:clrMapOvr>
    <a:masterClrMapping/>
  </p:clrMapOvr>
  <p:transition spd="slow">
    <p:push dir="u"/>
  </p:transition>
</p:sld>
</file>

<file path=ppt/slides/slide14.xml><?xml version="1.0" encoding="utf-8"?>
<p:sld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14">
    <p:spTree>
      <p:nvGrpSpPr>
        <p:cNvPr id="1" name=""/>
        <p:cNvGrpSpPr/>
        <p:nvPr/>
      </p:nvGrpSpPr>
      <p:grpSpPr>
        <a:xfrm>
          <a:off x="0" y="0"/>
          <a:ext cx="0" cy="0"/>
          <a:chOff x="0" y="0"/>
          <a:chExt cx="0" cy="0"/>
        </a:xfrm>
      </p:grpSpPr>
      <p:sp>
        <p:nvSpPr>
          <p:cNvPr id="2" name="Title 1"/>
          <p:cNvSpPr>
            <a:spLocks noGrp="true"/>
          </p:cNvSpPr>
          <p:nvPr>
            <p:ph idx="10" type="title"/>
          </p:nvPr>
        </p:nvSpPr>
        <p:spPr/>
        <p:txBody>
          <a:bodyPr rtlCol="0"/>
          <a:lstStyle/>
          <a:p>
            <a:pPr/>
            <a:r>
              <a:rPr dirty="0" lang="en-US"/>
              <a:t>Payment and insolvency</a:t>
            </a:r>
            <a:endParaRPr dirty="0" lang="en-US"/>
          </a:p>
        </p:txBody>
      </p:sp>
      <p:sp>
        <p:nvSpPr>
          <p:cNvPr id="3" name="Content Placeholder 2"/>
          <p:cNvSpPr>
            <a:spLocks noGrp="true"/>
          </p:cNvSpPr>
          <p:nvPr>
            <p:ph idx="11"/>
          </p:nvPr>
        </p:nvSpPr>
        <p:spPr>
          <a:xfrm rot="0">
            <a:off x="539750" y="1916832"/>
            <a:ext cx="8064698" cy="4032448"/>
          </a:xfrm>
        </p:spPr>
        <p:txBody>
          <a:bodyPr rtlCol="0"/>
          <a:lstStyle/>
          <a:p>
            <a:pPr/>
            <a:r>
              <a:rPr dirty="0" lang="en-US"/>
              <a:t>The appeal decisions in</a:t>
            </a:r>
            <a:r>
              <a:rPr dirty="0" i="1" lang="en-GB" u="sng"/>
              <a:t> </a:t>
            </a:r>
            <a:r>
              <a:rPr dirty="0" i="1" lang="en-GB"/>
              <a:t>Michael J Lonsdale (Electrical) Ltd -v- </a:t>
            </a:r>
            <a:r>
              <a:rPr dirty="0" err="1" i="1" lang="en-GB"/>
              <a:t>Bresco</a:t>
            </a:r>
          </a:p>
          <a:p>
            <a:pPr/>
            <a:r>
              <a:rPr dirty="0" lang="en-US"/>
              <a:t>Lord Justice Coulson </a:t>
            </a:r>
            <a:r>
              <a:rPr dirty="0" lang="en-US"/>
              <a:t>in </a:t>
            </a:r>
            <a:r>
              <a:rPr dirty="0" lang="en-US"/>
              <a:t>the conjoined appeal decision of </a:t>
            </a:r>
            <a:r>
              <a:rPr dirty="0" lang="en-US"/>
              <a:t>24 </a:t>
            </a:r>
            <a:r>
              <a:rPr dirty="0" lang="en-US"/>
              <a:t>January </a:t>
            </a:r>
            <a:r>
              <a:rPr dirty="0" lang="en-US"/>
              <a:t>2019:</a:t>
            </a:r>
          </a:p>
          <a:p>
            <a:pPr indent="0">
              <a:buNone/>
            </a:pPr>
            <a:r>
              <a:rPr dirty="0" lang="en-US"/>
              <a:t> </a:t>
            </a:r>
            <a:r>
              <a:rPr dirty="0" lang="en-US"/>
              <a:t>    - an adjudicator does have jurisdiction when the referring party is insolvent but</a:t>
            </a:r>
          </a:p>
          <a:p>
            <a:pPr indent="0">
              <a:buNone/>
            </a:pPr>
            <a:r>
              <a:rPr dirty="0" lang="en-US"/>
              <a:t>- </a:t>
            </a:r>
            <a:r>
              <a:rPr dirty="0" lang="en-US"/>
              <a:t>u</a:t>
            </a:r>
            <a:r>
              <a:rPr dirty="0" lang="en-US"/>
              <a:t>tility in the adjudicator giving a decision that wouldn’t be enforced =&gt;  injunction</a:t>
            </a:r>
            <a:endParaRPr dirty="0" lang="en-US"/>
          </a:p>
        </p:txBody>
      </p:sp>
    </p:spTree>
  </p:cSld>
  <p:clrMapOvr>
    <a:masterClrMapping/>
  </p:clrMapOvr>
  <p:transition spd="slow">
    <p:push dir="u"/>
  </p:transition>
</p:sld>
</file>

<file path=ppt/slides/slide15.xml><?xml version="1.0" encoding="utf-8"?>
<p:sld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15">
    <p:spTree>
      <p:nvGrpSpPr>
        <p:cNvPr id="1" name=""/>
        <p:cNvGrpSpPr/>
        <p:nvPr/>
      </p:nvGrpSpPr>
      <p:grpSpPr>
        <a:xfrm>
          <a:off x="0" y="0"/>
          <a:ext cx="0" cy="0"/>
          <a:chOff x="0" y="0"/>
          <a:chExt cx="0" cy="0"/>
        </a:xfrm>
      </p:grpSpPr>
      <p:sp>
        <p:nvSpPr>
          <p:cNvPr id="2" name="Title 1"/>
          <p:cNvSpPr>
            <a:spLocks noGrp="true"/>
          </p:cNvSpPr>
          <p:nvPr>
            <p:ph idx="10" type="title"/>
          </p:nvPr>
        </p:nvSpPr>
        <p:spPr/>
        <p:txBody>
          <a:bodyPr rtlCol="0"/>
          <a:lstStyle/>
          <a:p>
            <a:pPr/>
            <a:r>
              <a:rPr dirty="0" err="1" i="1" lang="en-GB"/>
              <a:t>Meadowside</a:t>
            </a:r>
            <a:r>
              <a:rPr dirty="0" i="1" lang="en-GB"/>
              <a:t> Building -v- 12-18 Hill Street</a:t>
            </a:r>
            <a:endParaRPr dirty="0" i="1" lang="en-GB"/>
          </a:p>
        </p:txBody>
      </p:sp>
      <p:sp>
        <p:nvSpPr>
          <p:cNvPr id="3" name="Content Placeholder 2"/>
          <p:cNvSpPr>
            <a:spLocks noGrp="true"/>
          </p:cNvSpPr>
          <p:nvPr>
            <p:ph idx="11"/>
          </p:nvPr>
        </p:nvSpPr>
        <p:spPr>
          <a:xfrm rot="0">
            <a:off x="539750" y="1988840"/>
            <a:ext cx="8064698" cy="2880320"/>
          </a:xfrm>
        </p:spPr>
        <p:txBody>
          <a:bodyPr rtlCol="0"/>
          <a:lstStyle/>
          <a:p>
            <a:pPr/>
            <a:r>
              <a:rPr dirty="0" lang="en-US"/>
              <a:t>Meadowside</a:t>
            </a:r>
            <a:r>
              <a:rPr dirty="0" lang="en-US"/>
              <a:t> conditions</a:t>
            </a:r>
          </a:p>
          <a:p>
            <a:pPr/>
            <a:r>
              <a:rPr dirty="0" lang="en-US"/>
              <a:t/>
            </a:r>
            <a:endParaRPr dirty="0" lang="en-US"/>
          </a:p>
        </p:txBody>
      </p:sp>
    </p:spTree>
  </p:cSld>
  <p:clrMapOvr>
    <a:masterClrMapping/>
  </p:clrMapOvr>
  <p:transition spd="slow">
    <p:push dir="u"/>
  </p:transition>
</p:sld>
</file>

<file path=ppt/slides/slide16.xml><?xml version="1.0" encoding="utf-8"?>
<p:sld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16">
    <p:spTree>
      <p:nvGrpSpPr>
        <p:cNvPr id="1" name=""/>
        <p:cNvGrpSpPr/>
        <p:nvPr/>
      </p:nvGrpSpPr>
      <p:grpSpPr>
        <a:xfrm>
          <a:off x="0" y="0"/>
          <a:ext cx="0" cy="0"/>
          <a:chOff x="0" y="0"/>
          <a:chExt cx="0" cy="0"/>
        </a:xfrm>
      </p:grpSpPr>
      <p:sp>
        <p:nvSpPr>
          <p:cNvPr id="2" name="Title 1"/>
          <p:cNvSpPr>
            <a:spLocks noGrp="true"/>
          </p:cNvSpPr>
          <p:nvPr>
            <p:ph idx="10" type="title"/>
          </p:nvPr>
        </p:nvSpPr>
        <p:spPr/>
        <p:txBody>
          <a:bodyPr rtlCol="0"/>
          <a:lstStyle/>
          <a:p>
            <a:pPr/>
            <a:r>
              <a:rPr dirty="0" err="1" i="1" lang="en-GB"/>
              <a:t>Astec</a:t>
            </a:r>
            <a:r>
              <a:rPr dirty="0" i="1" lang="en-GB"/>
              <a:t> -v- Balfour Beatty</a:t>
            </a:r>
            <a:endParaRPr dirty="0" i="1" lang="en-GB"/>
          </a:p>
        </p:txBody>
      </p:sp>
      <p:sp>
        <p:nvSpPr>
          <p:cNvPr id="3" name="Content Placeholder 2"/>
          <p:cNvSpPr>
            <a:spLocks noGrp="true"/>
          </p:cNvSpPr>
          <p:nvPr>
            <p:ph idx="11"/>
          </p:nvPr>
        </p:nvSpPr>
        <p:spPr>
          <a:xfrm rot="0">
            <a:off x="539750" y="1916832"/>
            <a:ext cx="8064698" cy="2880320"/>
          </a:xfrm>
        </p:spPr>
        <p:txBody>
          <a:bodyPr rtlCol="0"/>
          <a:lstStyle/>
          <a:p>
            <a:pPr/>
            <a:r>
              <a:rPr dirty="0" lang="en-US"/>
              <a:t>The net position between the companies and not the netting of a single contract</a:t>
            </a:r>
            <a:endParaRPr dirty="0" lang="en-US"/>
          </a:p>
        </p:txBody>
      </p:sp>
    </p:spTree>
  </p:cSld>
  <p:clrMapOvr>
    <a:masterClrMapping/>
  </p:clrMapOvr>
  <p:transition spd="slow">
    <p:push dir="u"/>
  </p:transition>
</p:sld>
</file>

<file path=ppt/slides/slide17.xml><?xml version="1.0" encoding="utf-8"?>
<p:sld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17">
    <p:spTree>
      <p:nvGrpSpPr>
        <p:cNvPr id="1" name=""/>
        <p:cNvGrpSpPr/>
        <p:nvPr/>
      </p:nvGrpSpPr>
      <p:grpSpPr>
        <a:xfrm>
          <a:off x="0" y="0"/>
          <a:ext cx="0" cy="0"/>
          <a:chOff x="0" y="0"/>
          <a:chExt cx="0" cy="0"/>
        </a:xfrm>
      </p:grpSpPr>
      <p:sp>
        <p:nvSpPr>
          <p:cNvPr id="2" name="Title 1"/>
          <p:cNvSpPr>
            <a:spLocks noGrp="true"/>
          </p:cNvSpPr>
          <p:nvPr>
            <p:ph idx="10" type="title"/>
          </p:nvPr>
        </p:nvSpPr>
        <p:spPr/>
        <p:txBody>
          <a:bodyPr rtlCol="0"/>
          <a:lstStyle/>
          <a:p>
            <a:pPr/>
            <a:r>
              <a:rPr dirty="0" err="1" i="1" lang="en-GB"/>
              <a:t>Bresco</a:t>
            </a:r>
            <a:r>
              <a:rPr dirty="0" i="1" lang="en-GB"/>
              <a:t> -v- Lonsdale </a:t>
            </a:r>
            <a:r>
              <a:rPr dirty="0" lang="en-US"/>
              <a:t>– Supreme Court</a:t>
            </a:r>
            <a:endParaRPr dirty="0" lang="en-US"/>
          </a:p>
        </p:txBody>
      </p:sp>
      <p:sp>
        <p:nvSpPr>
          <p:cNvPr id="3" name="Content Placeholder 2"/>
          <p:cNvSpPr>
            <a:spLocks noGrp="true"/>
          </p:cNvSpPr>
          <p:nvPr>
            <p:ph idx="11"/>
          </p:nvPr>
        </p:nvSpPr>
        <p:spPr>
          <a:xfrm rot="0">
            <a:off x="539750" y="1988840"/>
            <a:ext cx="8064698" cy="2880320"/>
          </a:xfrm>
        </p:spPr>
        <p:txBody>
          <a:bodyPr rtlCol="0"/>
          <a:lstStyle/>
          <a:p>
            <a:pPr/>
            <a:r>
              <a:rPr dirty="0" lang="en-US"/>
              <a:t>Hearing on 22 and 23 April</a:t>
            </a:r>
          </a:p>
          <a:p>
            <a:pPr/>
            <a:r>
              <a:rPr dirty="0" lang="en-US"/>
              <a:t>Approximately 12 weeks for decision </a:t>
            </a:r>
          </a:p>
          <a:p>
            <a:pPr/>
            <a:r>
              <a:rPr dirty="0" lang="en-US"/>
              <a:t/>
            </a:r>
            <a:endParaRPr dirty="0" lang="en-US"/>
          </a:p>
        </p:txBody>
      </p:sp>
    </p:spTree>
  </p:cSld>
  <p:clrMapOvr>
    <a:masterClrMapping/>
  </p:clrMapOvr>
  <p:transition spd="slow">
    <p:push dir="u"/>
  </p:transition>
</p:sld>
</file>

<file path=ppt/slides/slide18.xml><?xml version="1.0" encoding="utf-8"?>
<p:sld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18">
    <p:spTree>
      <p:nvGrpSpPr>
        <p:cNvPr id="1" name=""/>
        <p:cNvGrpSpPr/>
        <p:nvPr/>
      </p:nvGrpSpPr>
      <p:grpSpPr>
        <a:xfrm>
          <a:off x="0" y="0"/>
          <a:ext cx="0" cy="0"/>
          <a:chOff x="0" y="0"/>
          <a:chExt cx="0" cy="0"/>
        </a:xfrm>
      </p:grpSpPr>
      <p:sp>
        <p:nvSpPr>
          <p:cNvPr id="2" name="Title 1"/>
          <p:cNvSpPr>
            <a:spLocks noGrp="true"/>
          </p:cNvSpPr>
          <p:nvPr>
            <p:ph idx="10" type="title"/>
          </p:nvPr>
        </p:nvSpPr>
        <p:spPr/>
        <p:txBody>
          <a:bodyPr rtlCol="0"/>
          <a:lstStyle/>
          <a:p>
            <a:pPr/>
            <a:r>
              <a:rPr dirty="0" lang="en-US"/>
              <a:t>Conclusion</a:t>
            </a:r>
            <a:endParaRPr dirty="0" lang="en-US"/>
          </a:p>
        </p:txBody>
      </p:sp>
      <p:sp>
        <p:nvSpPr>
          <p:cNvPr id="3" name="Content Placeholder 2"/>
          <p:cNvSpPr>
            <a:spLocks noGrp="true"/>
          </p:cNvSpPr>
          <p:nvPr>
            <p:ph idx="11"/>
          </p:nvPr>
        </p:nvSpPr>
        <p:spPr>
          <a:xfrm rot="0">
            <a:off x="539750" y="1916832"/>
            <a:ext cx="8064698" cy="2880320"/>
          </a:xfrm>
        </p:spPr>
        <p:txBody>
          <a:bodyPr rtlCol="0"/>
          <a:lstStyle/>
          <a:p>
            <a:pPr/>
            <a:r>
              <a:rPr dirty="0" lang="en-US"/>
              <a:t>Adjudication can be an effective dispute resolution forum in so far as it gives a result</a:t>
            </a:r>
          </a:p>
          <a:p>
            <a:pPr/>
            <a:r>
              <a:rPr dirty="0" lang="en-US"/>
              <a:t>Continuing reflection on speed and cost</a:t>
            </a:r>
          </a:p>
          <a:p>
            <a:pPr/>
            <a:r>
              <a:rPr dirty="0" lang="en-US"/>
              <a:t>Complex issues arising increasing both representative and adjudicator costs even where dealing with an apparently ‘straightforward’ smash and grab</a:t>
            </a:r>
          </a:p>
          <a:p>
            <a:pPr/>
            <a:r>
              <a:rPr dirty="0" lang="en-US"/>
              <a:t/>
            </a:r>
            <a:endParaRPr dirty="0" lang="en-US"/>
          </a:p>
        </p:txBody>
      </p:sp>
    </p:spTree>
  </p:cSld>
  <p:clrMapOvr>
    <a:masterClrMapping/>
  </p:clrMapOvr>
  <p:transition spd="slow">
    <p:push dir="u"/>
  </p:transition>
</p:sld>
</file>

<file path=ppt/slides/slide19.xml><?xml version="1.0" encoding="utf-8"?>
<p:sld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19">
    <p:spTree>
      <p:nvGrpSpPr>
        <p:cNvPr id="1" name=""/>
        <p:cNvGrpSpPr/>
        <p:nvPr/>
      </p:nvGrpSpPr>
      <p:grpSpPr>
        <a:xfrm>
          <a:off x="0" y="0"/>
          <a:ext cx="0" cy="0"/>
          <a:chOff x="0" y="0"/>
          <a:chExt cx="0" cy="0"/>
        </a:xfrm>
      </p:grpSpPr>
      <p:sp>
        <p:nvSpPr>
          <p:cNvPr id="2" name="Rectangle 2"/>
          <p:cNvSpPr>
            <a:spLocks noChangeArrowheads="true" noGrp="true"/>
          </p:cNvSpPr>
          <p:nvPr>
            <p:ph idx="10" type="title"/>
          </p:nvPr>
        </p:nvSpPr>
        <p:spPr>
          <a:xfrm rot="0">
            <a:off x="539750" y="2708919"/>
            <a:ext cx="8064698" cy="1008112"/>
          </a:xfrm>
        </p:spPr>
        <p:txBody>
          <a:bodyPr rtlCol="0"/>
          <a:lstStyle/>
          <a:p>
            <a:pPr algn="ctr"/>
            <a:r>
              <a:rPr b="1" dirty="0" lang="en-GB">
                <a:solidFill>
                  <a:srgbClr val="009ac2"/>
                </a:solidFill>
                <a:latin typeface="+mn-lt"/>
              </a:rPr>
              <a:t>Thank you</a:t>
            </a:r>
            <a:endParaRPr b="1" dirty="0" lang="en-GB">
              <a:solidFill>
                <a:srgbClr val="009ac2"/>
              </a:solidFill>
              <a:latin typeface="+mn-lt"/>
            </a:endParaRPr>
          </a:p>
        </p:txBody>
      </p:sp>
      <p:pic>
        <p:nvPicPr>
          <p:cNvPr descr="hd-logo-white" id="3" name="Picture 12"/>
          <p:cNvPicPr>
            <a:picLocks noChangeArrowheads="true" noChangeAspect="true"/>
          </p:cNvPicPr>
          <p:nvPr/>
        </p:nvPicPr>
        <p:blipFill>
          <a:blip r:embed="rId2"/>
          <a:stretch>
            <a:fillRect/>
          </a:stretch>
        </p:blipFill>
        <p:spPr>
          <a:xfrm rot="0">
            <a:off x="439738" y="398463"/>
            <a:ext cx="2476500" cy="293687"/>
          </a:xfrm>
          <a:prstGeom prst="rect">
            <a:avLst/>
          </a:prstGeom>
          <a:noFill/>
          <a:ln>
            <a:noFill/>
          </a:ln>
        </p:spPr>
      </p:pic>
      <p:sp>
        <p:nvSpPr>
          <p:cNvPr id="4" name="Rectangle 15"/>
          <p:cNvSpPr>
            <a:spLocks noChangeArrowheads="true"/>
          </p:cNvSpPr>
          <p:nvPr/>
        </p:nvSpPr>
        <p:spPr>
          <a:xfrm rot="0">
            <a:off x="468313" y="6308724"/>
            <a:ext cx="8675687" cy="287338"/>
          </a:xfrm>
          <a:prstGeom prst="rect">
            <a:avLst/>
          </a:prstGeom>
          <a:solidFill>
            <a:srgbClr val="0086b1"/>
          </a:solidFill>
          <a:ln>
            <a:noFill/>
          </a:ln>
        </p:spPr>
        <p:txBody>
          <a:bodyPr anchor="ctr" rtlCol="0" vert="horz" wrap="none"/>
          <a:lstStyle/>
          <a:p>
            <a:pPr algn="ctr"/>
            <a:r>
              <a:rPr dirty="0" lang="en-US">
                <a:solidFill>
                  <a:srgbClr val="006b8d"/>
                </a:solidFill>
              </a:rPr>
              <a:t/>
            </a:r>
            <a:endParaRPr dirty="0" lang="en-US">
              <a:solidFill>
                <a:srgbClr val="006b8d"/>
              </a:solidFill>
            </a:endParaRPr>
          </a:p>
        </p:txBody>
      </p:sp>
    </p:spTree>
  </p:cSld>
  <p:clrMapOvr>
    <a:masterClrMapping/>
  </p:clrMapOvr>
  <p:transition spd="slow">
    <p:push dir="u"/>
  </p:transition>
</p:sld>
</file>

<file path=ppt/slides/slide2.xml><?xml version="1.0" encoding="utf-8"?>
<p:sld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2">
    <p:spTree>
      <p:nvGrpSpPr>
        <p:cNvPr id="1" name=""/>
        <p:cNvGrpSpPr/>
        <p:nvPr/>
      </p:nvGrpSpPr>
      <p:grpSpPr>
        <a:xfrm>
          <a:off x="0" y="0"/>
          <a:ext cx="0" cy="0"/>
          <a:chOff x="0" y="0"/>
          <a:chExt cx="0" cy="0"/>
        </a:xfrm>
      </p:grpSpPr>
      <p:sp>
        <p:nvSpPr>
          <p:cNvPr id="2" name="Title 3"/>
          <p:cNvSpPr>
            <a:spLocks noGrp="true"/>
          </p:cNvSpPr>
          <p:nvPr>
            <p:ph idx="10" type="title"/>
          </p:nvPr>
        </p:nvSpPr>
        <p:spPr>
          <a:xfrm rot="0">
            <a:off x="539750" y="2132856"/>
            <a:ext cx="8064698" cy="1008112"/>
          </a:xfrm>
        </p:spPr>
        <p:txBody>
          <a:bodyPr rtlCol="0"/>
          <a:lstStyle/>
          <a:p>
            <a:pPr/>
            <a:r>
              <a:rPr dirty="0" lang="en-US"/>
              <a:t>Adjudication </a:t>
            </a:r>
            <a:r>
              <a:rPr dirty="0" lang="en-US"/>
              <a:t>developments</a:t>
            </a:r>
            <a:endParaRPr dirty="0" lang="en-US"/>
          </a:p>
        </p:txBody>
      </p:sp>
      <p:sp>
        <p:nvSpPr>
          <p:cNvPr id="3" name="Content Placeholder 4"/>
          <p:cNvSpPr>
            <a:spLocks noGrp="true"/>
          </p:cNvSpPr>
          <p:nvPr>
            <p:ph idx="11"/>
          </p:nvPr>
        </p:nvSpPr>
        <p:spPr>
          <a:xfrm rot="0">
            <a:off x="1475656" y="3789040"/>
            <a:ext cx="4392488" cy="1368151"/>
          </a:xfrm>
        </p:spPr>
        <p:txBody>
          <a:bodyPr rtlCol="0"/>
          <a:lstStyle/>
          <a:p>
            <a:pPr indent="0">
              <a:buNone/>
            </a:pPr>
            <a:r>
              <a:rPr dirty="0" lang="en-GB" sz="1800"/>
              <a:t>Tricia Morrison</a:t>
            </a:r>
          </a:p>
          <a:p>
            <a:pPr indent="0">
              <a:buNone/>
            </a:pPr>
            <a:r>
              <a:rPr dirty="0" lang="en-GB" sz="1800"/>
              <a:t>Construction &amp; Engineering Team</a:t>
            </a:r>
          </a:p>
          <a:p>
            <a:pPr indent="0">
              <a:buNone/>
            </a:pPr>
            <a:r>
              <a:rPr dirty="0" lang="en-GB" sz="1800"/>
              <a:t>0151 600 8129</a:t>
            </a:r>
          </a:p>
          <a:p>
            <a:pPr indent="0">
              <a:buNone/>
            </a:pPr>
            <a:r>
              <a:rPr dirty="0" lang="en-GB" sz="1800"/>
              <a:t>tricia.morrison@hilldickinson.com</a:t>
            </a:r>
          </a:p>
          <a:p>
            <a:pPr/>
            <a:r>
              <a:rPr b="1" dirty="0" lang="en-GB">
                <a:latin typeface="+mn-lt"/>
              </a:rPr>
              <a:t> </a:t>
            </a:r>
          </a:p>
          <a:p>
            <a:pPr/>
            <a:r>
              <a:rPr b="1" dirty="0" lang="en-GB">
                <a:latin typeface="+mn-lt"/>
              </a:rPr>
              <a:t/>
            </a:r>
          </a:p>
          <a:p>
            <a:pPr/>
            <a:r>
              <a:rPr dirty="0" lang="en-US"/>
              <a:t/>
            </a:r>
          </a:p>
          <a:p>
            <a:pPr/>
            <a:r>
              <a:rPr dirty="0" lang="en-US"/>
              <a:t/>
            </a:r>
            <a:endParaRPr dirty="0" lang="en-US"/>
          </a:p>
        </p:txBody>
      </p:sp>
      <p:pic>
        <p:nvPicPr>
          <p:cNvPr id="4" name="Picture 1"/>
          <p:cNvPicPr>
            <a:picLocks noChangeAspect="true"/>
          </p:cNvPicPr>
          <p:nvPr/>
        </p:nvPicPr>
        <p:blipFill>
          <a:blip r:embed="rId2"/>
          <a:stretch>
            <a:fillRect/>
          </a:stretch>
        </p:blipFill>
        <p:spPr>
          <a:xfrm rot="0">
            <a:off x="611758" y="3874058"/>
            <a:ext cx="801150" cy="1198116"/>
          </a:xfrm>
          <a:prstGeom prst="rect">
            <a:avLst/>
          </a:prstGeom>
        </p:spPr>
      </p:pic>
    </p:spTree>
  </p:cSld>
  <p:clrMapOvr>
    <a:masterClrMapping/>
  </p:clrMapOvr>
  <p:transition spd="slow">
    <p:push dir="u"/>
  </p:transition>
</p:sld>
</file>

<file path=ppt/slides/slide20.xml><?xml version="1.0" encoding="utf-8"?>
<p:sld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20">
    <p:spTree>
      <p:nvGrpSpPr>
        <p:cNvPr id="1" name=""/>
        <p:cNvGrpSpPr/>
        <p:nvPr/>
      </p:nvGrpSpPr>
      <p:grpSpPr>
        <a:xfrm>
          <a:off x="0" y="0"/>
          <a:ext cx="0" cy="0"/>
          <a:chOff x="0" y="0"/>
          <a:chExt cx="0" cy="0"/>
        </a:xfrm>
      </p:grpSpPr>
      <p:sp>
        <p:nvSpPr>
          <p:cNvPr id="2" name="Rectangle 2"/>
          <p:cNvSpPr>
            <a:spLocks noChangeArrowheads="true" noGrp="true"/>
          </p:cNvSpPr>
          <p:nvPr>
            <p:ph idx="10" type="title"/>
          </p:nvPr>
        </p:nvSpPr>
        <p:spPr>
          <a:xfrm rot="0">
            <a:off x="539750" y="1988267"/>
            <a:ext cx="8064698" cy="2736875"/>
          </a:xfrm>
        </p:spPr>
        <p:txBody>
          <a:bodyPr rtlCol="0"/>
          <a:lstStyle/>
          <a:p>
            <a:pPr/>
            <a:r>
              <a:rPr dirty="0" lang="en-GB" sz="2400">
                <a:solidFill>
                  <a:schemeClr val="tx1"/>
                </a:solidFill>
              </a:rPr>
              <a:t>This presentation includes materials the copyright in which is owned by Hill Dickinson (‘Copyright Owner’). Permission is provided to print out the presentation once for your use personally.</a:t>
            </a:r>
            <a:r>
              <a:rPr dirty="0" lang="en-GB" sz="2400">
                <a:solidFill>
                  <a:schemeClr val="tx1"/>
                </a:solidFill>
              </a:rPr>
              <a:t> </a:t>
            </a:r>
            <a:r>
              <a:rPr dirty="0" lang="en-GB" sz="2400">
                <a:solidFill>
                  <a:schemeClr val="tx1"/>
                </a:solidFill>
              </a:rPr>
              <a:t>No further or other reproduction (whether digitally or in hard copy) is permitted without the express written consent of the Copyright Owner.</a:t>
            </a:r>
            <a:br>
              <a:rPr dirty="0" lang="en-GB" sz="2400">
                <a:solidFill>
                  <a:schemeClr val="tx1"/>
                </a:solidFill>
              </a:rPr>
            </a:br>
            <a:endParaRPr dirty="0" lang="en-GB" sz="2400">
              <a:solidFill>
                <a:schemeClr val="tx1"/>
              </a:solidFill>
            </a:endParaRPr>
          </a:p>
        </p:txBody>
      </p:sp>
      <p:pic>
        <p:nvPicPr>
          <p:cNvPr descr="hd-logo-white" id="3" name="Picture 12"/>
          <p:cNvPicPr>
            <a:picLocks noChangeArrowheads="true" noChangeAspect="true"/>
          </p:cNvPicPr>
          <p:nvPr/>
        </p:nvPicPr>
        <p:blipFill>
          <a:blip r:embed="rId2"/>
          <a:stretch>
            <a:fillRect/>
          </a:stretch>
        </p:blipFill>
        <p:spPr>
          <a:xfrm rot="0">
            <a:off x="439738" y="398463"/>
            <a:ext cx="2476500" cy="293687"/>
          </a:xfrm>
          <a:prstGeom prst="rect">
            <a:avLst/>
          </a:prstGeom>
          <a:noFill/>
          <a:ln>
            <a:noFill/>
          </a:ln>
        </p:spPr>
      </p:pic>
      <p:sp>
        <p:nvSpPr>
          <p:cNvPr id="4" name="Rectangle 15"/>
          <p:cNvSpPr>
            <a:spLocks noChangeArrowheads="true"/>
          </p:cNvSpPr>
          <p:nvPr/>
        </p:nvSpPr>
        <p:spPr>
          <a:xfrm rot="0">
            <a:off x="468313" y="6308724"/>
            <a:ext cx="8675687" cy="287338"/>
          </a:xfrm>
          <a:prstGeom prst="rect">
            <a:avLst/>
          </a:prstGeom>
          <a:solidFill>
            <a:srgbClr val="0086b1"/>
          </a:solidFill>
          <a:ln>
            <a:noFill/>
          </a:ln>
        </p:spPr>
        <p:txBody>
          <a:bodyPr anchor="ctr" rtlCol="0" vert="horz" wrap="none"/>
          <a:lstStyle/>
          <a:p>
            <a:pPr algn="ctr"/>
            <a:r>
              <a:rPr dirty="0" lang="en-US">
                <a:solidFill>
                  <a:srgbClr val="006b8d"/>
                </a:solidFill>
              </a:rPr>
              <a:t/>
            </a:r>
            <a:endParaRPr dirty="0" lang="en-US">
              <a:solidFill>
                <a:srgbClr val="006b8d"/>
              </a:solidFill>
            </a:endParaRPr>
          </a:p>
        </p:txBody>
      </p:sp>
    </p:spTree>
  </p:cSld>
  <p:clrMapOvr>
    <a:masterClrMapping/>
  </p:clrMapOvr>
  <p:transition spd="slow">
    <p:push dir="u"/>
  </p:transition>
</p:sld>
</file>

<file path=ppt/slides/slide21.xml><?xml version="1.0" encoding="utf-8"?>
<p:sld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21">
    <p:spTree>
      <p:nvGrpSpPr>
        <p:cNvPr id="1" name=""/>
        <p:cNvGrpSpPr/>
        <p:nvPr/>
      </p:nvGrpSpPr>
      <p:grpSpPr>
        <a:xfrm>
          <a:off x="0" y="0"/>
          <a:ext cx="0" cy="0"/>
          <a:chOff x="0" y="0"/>
          <a:chExt cx="0" cy="0"/>
        </a:xfrm>
      </p:grpSpPr>
      <p:sp>
        <p:nvSpPr>
          <p:cNvPr id="2" name="Rectangle 2"/>
          <p:cNvSpPr>
            <a:spLocks noChangeArrowheads="true" noGrp="true"/>
          </p:cNvSpPr>
          <p:nvPr>
            <p:ph type="title"/>
          </p:nvPr>
        </p:nvSpPr>
        <p:spPr>
          <a:xfrm rot="0">
            <a:off x="685800" y="1700808"/>
            <a:ext cx="7772400" cy="3312368"/>
          </a:xfrm>
        </p:spPr>
        <p:txBody>
          <a:bodyPr rtlCol="0"/>
          <a:lstStyle/>
          <a:p>
            <a:pPr algn="l"/>
            <a:r>
              <a:rPr b="0" dirty="0" lang="en-GB" sz="2000">
                <a:latin typeface="Arial"/>
              </a:rPr>
              <a:t>The information and any commentary contained in this presentation are for general information purposes only and do not constitute legal or any other type of professional advice. We do not accept and, to the extent permitted by law, exclude liability to any person for any loss which may arise from relying upon or otherwise using the information contained in this presentation. Whilst every effort has been made when preparing this presentation, no liability is accepted for any error or omission. If you have any particular query or issue, we would strongly recommend  you contact a member of the team who would be happy to provide specific advice.</a:t>
            </a:r>
            <a:br>
              <a:rPr b="0" dirty="0" lang="en-GB" sz="1200">
                <a:latin typeface="Arial"/>
              </a:rPr>
            </a:br>
            <a:endParaRPr b="0" dirty="0" lang="en-GB" sz="1200">
              <a:latin typeface="Arial"/>
            </a:endParaRPr>
          </a:p>
        </p:txBody>
      </p:sp>
      <p:sp>
        <p:nvSpPr>
          <p:cNvPr id="3" name="Rectangle 15"/>
          <p:cNvSpPr>
            <a:spLocks noChangeArrowheads="true"/>
          </p:cNvSpPr>
          <p:nvPr/>
        </p:nvSpPr>
        <p:spPr>
          <a:xfrm rot="0">
            <a:off x="468313" y="6308724"/>
            <a:ext cx="8675687" cy="287338"/>
          </a:xfrm>
          <a:prstGeom prst="rect">
            <a:avLst/>
          </a:prstGeom>
          <a:solidFill>
            <a:srgbClr val="0086b1"/>
          </a:solidFill>
          <a:ln>
            <a:noFill/>
          </a:ln>
        </p:spPr>
        <p:txBody>
          <a:bodyPr anchor="ctr" rtlCol="0" vert="horz" wrap="none"/>
          <a:lstStyle/>
          <a:p>
            <a:pPr algn="ctr"/>
            <a:r>
              <a:rPr dirty="0" lang="en-US">
                <a:solidFill>
                  <a:srgbClr val="006b8d"/>
                </a:solidFill>
              </a:rPr>
              <a:t/>
            </a:r>
            <a:endParaRPr dirty="0" lang="en-US">
              <a:solidFill>
                <a:srgbClr val="006b8d"/>
              </a:solidFill>
            </a:endParaRPr>
          </a:p>
        </p:txBody>
      </p:sp>
    </p:spTree>
  </p:cSld>
  <p:clrMapOvr>
    <a:masterClrMapping/>
  </p:clrMapOvr>
</p:sld>
</file>

<file path=ppt/slides/slide22.xml><?xml version="1.0" encoding="utf-8"?>
<p:sld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22">
    <p:spTree>
      <p:nvGrpSpPr>
        <p:cNvPr id="1" name=""/>
        <p:cNvGrpSpPr/>
        <p:nvPr/>
      </p:nvGrpSpPr>
      <p:grpSpPr>
        <a:xfrm>
          <a:off x="0" y="0"/>
          <a:ext cx="0" cy="0"/>
          <a:chOff x="0" y="0"/>
          <a:chExt cx="0" cy="0"/>
        </a:xfrm>
      </p:grpSpPr>
      <p:sp>
        <p:nvSpPr>
          <p:cNvPr id="2" name="Title 3"/>
          <p:cNvSpPr>
            <a:spLocks noGrp="true"/>
          </p:cNvSpPr>
          <p:nvPr>
            <p:ph idx="10" type="title"/>
          </p:nvPr>
        </p:nvSpPr>
        <p:spPr>
          <a:xfrm rot="0">
            <a:off x="539750" y="1124744"/>
            <a:ext cx="8064698" cy="1008112"/>
          </a:xfrm>
        </p:spPr>
        <p:txBody>
          <a:bodyPr rtlCol="0"/>
          <a:lstStyle/>
          <a:p>
            <a:pPr/>
            <a:r>
              <a:rPr dirty="0" lang="en-US"/>
              <a:t>About the firm</a:t>
            </a:r>
            <a:br>
              <a:rPr dirty="0" lang="en-US"/>
            </a:br>
            <a:endParaRPr dirty="0" lang="en-US"/>
          </a:p>
        </p:txBody>
      </p:sp>
      <p:sp>
        <p:nvSpPr>
          <p:cNvPr id="3" name="Content Placeholder 4"/>
          <p:cNvSpPr>
            <a:spLocks noGrp="true"/>
          </p:cNvSpPr>
          <p:nvPr>
            <p:ph idx="11"/>
          </p:nvPr>
        </p:nvSpPr>
        <p:spPr>
          <a:xfrm rot="0">
            <a:off x="539750" y="1772816"/>
            <a:ext cx="8064698" cy="3240359"/>
          </a:xfrm>
        </p:spPr>
        <p:txBody>
          <a:bodyPr rtlCol="0"/>
          <a:lstStyle/>
          <a:p>
            <a:pPr/>
            <a:r>
              <a:rPr dirty="0" lang="en-GB" sz="1800"/>
              <a:t/>
            </a:r>
          </a:p>
          <a:p>
            <a:pPr indent="-285750" marL="285750"/>
            <a:r>
              <a:rPr dirty="0" lang="en-GB" sz="1800"/>
              <a:t>An international commercial law firm</a:t>
            </a:r>
          </a:p>
          <a:p>
            <a:pPr indent="-285750" marL="285750"/>
            <a:r>
              <a:rPr dirty="0" lang="en-GB" sz="1800"/>
              <a:t>More than </a:t>
            </a:r>
            <a:r>
              <a:rPr dirty="0" lang="en-GB" sz="1800"/>
              <a:t>850 </a:t>
            </a:r>
            <a:r>
              <a:rPr dirty="0" lang="en-GB" sz="1800"/>
              <a:t>people, including </a:t>
            </a:r>
            <a:r>
              <a:rPr dirty="0" lang="en-GB" sz="1800"/>
              <a:t>185 </a:t>
            </a:r>
            <a:r>
              <a:rPr dirty="0" lang="en-GB" sz="1800"/>
              <a:t>partners and legal directors</a:t>
            </a:r>
          </a:p>
          <a:p>
            <a:pPr indent="-285750" marL="285750"/>
            <a:r>
              <a:rPr dirty="0" lang="en-GB" sz="1800"/>
              <a:t>Offices in the UK, mainland Europe and Asia</a:t>
            </a:r>
          </a:p>
          <a:p>
            <a:pPr indent="-285750" marL="285750"/>
            <a:r>
              <a:rPr dirty="0" lang="en-GB" sz="1800"/>
              <a:t>Over 200 years of heritage</a:t>
            </a:r>
          </a:p>
          <a:p>
            <a:pPr indent="-285750" marL="285750"/>
            <a:r>
              <a:rPr dirty="0" lang="en-GB" sz="1800"/>
              <a:t>Full-service offering </a:t>
            </a:r>
          </a:p>
          <a:p>
            <a:pPr indent="-285750" marL="285750"/>
            <a:r>
              <a:rPr dirty="0" lang="en-GB" sz="1800"/>
              <a:t>Specialists in a wide range of market sectors</a:t>
            </a:r>
          </a:p>
          <a:p>
            <a:pPr indent="-285750" marL="285750"/>
            <a:r>
              <a:rPr dirty="0" lang="en-GB" sz="1800"/>
              <a:t>Comprehensive corporate responsibility programme of activity </a:t>
            </a:r>
          </a:p>
          <a:p>
            <a:pPr indent="-285750" marL="285750"/>
            <a:r>
              <a:rPr dirty="0" lang="en-US"/>
              <a:t/>
            </a:r>
          </a:p>
          <a:p>
            <a:pPr/>
            <a:r>
              <a:rPr dirty="0" lang="en-US"/>
              <a:t/>
            </a:r>
          </a:p>
          <a:p>
            <a:pPr/>
            <a:r>
              <a:rPr dirty="0" lang="en-US"/>
              <a:t/>
            </a:r>
            <a:endParaRPr dirty="0" lang="en-US"/>
          </a:p>
        </p:txBody>
      </p:sp>
    </p:spTree>
  </p:cSld>
  <p:clrMapOvr>
    <a:masterClrMapping/>
  </p:clrMapOvr>
  <p:transition spd="slow">
    <p:push dir="u"/>
  </p:transition>
</p:sld>
</file>

<file path=ppt/slides/slide23.xml><?xml version="1.0" encoding="utf-8"?>
<p:sld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23">
    <p:spTree>
      <p:nvGrpSpPr>
        <p:cNvPr id="1" name=""/>
        <p:cNvGrpSpPr/>
        <p:nvPr/>
      </p:nvGrpSpPr>
      <p:grpSpPr>
        <a:xfrm>
          <a:off x="0" y="0"/>
          <a:ext cx="0" cy="0"/>
          <a:chOff x="0" y="0"/>
          <a:chExt cx="0" cy="0"/>
        </a:xfrm>
      </p:grpSpPr>
      <p:sp>
        <p:nvSpPr>
          <p:cNvPr id="2" name="TextBox 5"/>
          <p:cNvSpPr txBox="1"/>
          <p:nvPr/>
        </p:nvSpPr>
        <p:spPr>
          <a:xfrm rot="0">
            <a:off x="1871700" y="2420888"/>
            <a:ext cx="5400600" cy="369332"/>
          </a:xfrm>
          <a:prstGeom prst="rect">
            <a:avLst/>
          </a:prstGeom>
          <a:noFill/>
        </p:spPr>
        <p:txBody>
          <a:bodyPr rtlCol="0" vert="horz" wrap="square">
            <a:spAutoFit/>
          </a:bodyPr>
          <a:lstStyle/>
          <a:p>
            <a:pPr algn="ctr"/>
            <a:r>
              <a:rPr dirty="0" lang="en-GB">
                <a:solidFill>
                  <a:schemeClr val="bg1"/>
                </a:solidFill>
                <a:latin typeface="Arial"/>
              </a:rPr>
              <a:t>A presentation by</a:t>
            </a:r>
            <a:endParaRPr dirty="0" lang="en-GB">
              <a:solidFill>
                <a:schemeClr val="bg1"/>
              </a:solidFill>
              <a:latin typeface="Arial"/>
            </a:endParaRPr>
          </a:p>
        </p:txBody>
      </p:sp>
      <p:sp>
        <p:nvSpPr>
          <p:cNvPr id="3" name="Rectangle 6"/>
          <p:cNvSpPr/>
          <p:nvPr/>
        </p:nvSpPr>
        <p:spPr>
          <a:xfrm rot="0">
            <a:off x="0" y="6165304"/>
            <a:ext cx="9144000" cy="69269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pPr algn="ctr"/>
            <a:r>
              <a:rPr dirty="0" lang="en-GB">
                <a:solidFill>
                  <a:schemeClr val="bg1"/>
                </a:solidFill>
                <a:latin typeface="Arial"/>
              </a:rPr>
              <a:t/>
            </a:r>
            <a:endParaRPr dirty="0" lang="en-GB">
              <a:solidFill>
                <a:schemeClr val="bg1"/>
              </a:solidFill>
              <a:latin typeface="Arial"/>
            </a:endParaRPr>
          </a:p>
        </p:txBody>
      </p:sp>
      <p:pic>
        <p:nvPicPr>
          <p:cNvPr id="4" name="Picture 7"/>
          <p:cNvPicPr>
            <a:picLocks noChangeAspect="true"/>
          </p:cNvPicPr>
          <p:nvPr/>
        </p:nvPicPr>
        <p:blipFill>
          <a:blip r:embed="rId2"/>
          <a:stretch>
            <a:fillRect/>
          </a:stretch>
        </p:blipFill>
        <p:spPr>
          <a:xfrm rot="0">
            <a:off x="1947708" y="2924944"/>
            <a:ext cx="5248583" cy="613471"/>
          </a:xfrm>
          <a:prstGeom prst="rect">
            <a:avLst/>
          </a:prstGeom>
        </p:spPr>
      </p:pic>
      <p:pic>
        <p:nvPicPr>
          <p:cNvPr id="5" name="Picture 2"/>
          <p:cNvPicPr>
            <a:picLocks noChangeAspect="true"/>
          </p:cNvPicPr>
          <p:nvPr/>
        </p:nvPicPr>
        <p:blipFill>
          <a:blip r:embed="rId3"/>
          <a:stretch>
            <a:fillRect/>
          </a:stretch>
        </p:blipFill>
        <p:spPr>
          <a:xfrm rot="0">
            <a:off x="0" y="0"/>
            <a:ext cx="9144000" cy="6858000"/>
          </a:xfrm>
          <a:prstGeom prst="rect">
            <a:avLst/>
          </a:prstGeom>
        </p:spPr>
      </p:pic>
    </p:spTree>
  </p:cSld>
  <p:clrMapOvr>
    <a:masterClrMapping/>
  </p:clrMapOvr>
  <p:transition spd="slow">
    <p:checker dir="horz"/>
  </p:transition>
</p:sld>
</file>

<file path=ppt/slides/slide3.xml><?xml version="1.0" encoding="utf-8"?>
<p:sld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3">
    <p:spTree>
      <p:nvGrpSpPr>
        <p:cNvPr id="1" name=""/>
        <p:cNvGrpSpPr/>
        <p:nvPr/>
      </p:nvGrpSpPr>
      <p:grpSpPr>
        <a:xfrm>
          <a:off x="0" y="0"/>
          <a:ext cx="0" cy="0"/>
          <a:chOff x="0" y="0"/>
          <a:chExt cx="0" cy="0"/>
        </a:xfrm>
      </p:grpSpPr>
      <p:sp>
        <p:nvSpPr>
          <p:cNvPr id="2" name="Title 1"/>
          <p:cNvSpPr>
            <a:spLocks noGrp="true"/>
          </p:cNvSpPr>
          <p:nvPr>
            <p:ph idx="10" type="title"/>
          </p:nvPr>
        </p:nvSpPr>
        <p:spPr/>
        <p:txBody>
          <a:bodyPr rtlCol="0"/>
          <a:lstStyle/>
          <a:p>
            <a:pPr/>
            <a:r>
              <a:rPr dirty="0" lang="en-US"/>
              <a:t>Outline of seminar </a:t>
            </a:r>
            <a:r>
              <a:rPr dirty="0" lang="en-US"/>
              <a:t>o</a:t>
            </a:r>
            <a:r>
              <a:rPr dirty="0" lang="en-US"/>
              <a:t>bjectives </a:t>
            </a:r>
            <a:endParaRPr dirty="0" lang="en-US"/>
          </a:p>
        </p:txBody>
      </p:sp>
      <p:sp>
        <p:nvSpPr>
          <p:cNvPr id="3" name="Content Placeholder 2"/>
          <p:cNvSpPr>
            <a:spLocks noGrp="true"/>
          </p:cNvSpPr>
          <p:nvPr>
            <p:ph idx="11"/>
          </p:nvPr>
        </p:nvSpPr>
        <p:spPr>
          <a:xfrm rot="0">
            <a:off x="539750" y="1844824"/>
            <a:ext cx="8424738" cy="3744416"/>
          </a:xfrm>
        </p:spPr>
        <p:txBody>
          <a:bodyPr rtlCol="0"/>
          <a:lstStyle/>
          <a:p>
            <a:pPr>
              <a:spcAft>
                <a:spcPts val="300"/>
              </a:spcAft>
            </a:pPr>
            <a:r>
              <a:rPr dirty="0" lang="en-US"/>
              <a:t>The future of adjudication as a speedy and cost effective method of resolving disputes in the construction industry</a:t>
            </a:r>
          </a:p>
          <a:p>
            <a:pPr indent="0">
              <a:spcAft>
                <a:spcPts val="300"/>
              </a:spcAft>
              <a:buNone/>
            </a:pPr>
            <a:r>
              <a:rPr dirty="0" lang="en-US"/>
              <a:t>In particular smash and grab:</a:t>
            </a:r>
          </a:p>
          <a:p>
            <a:pPr/>
            <a:r>
              <a:rPr dirty="0" i="1" lang="en-GB"/>
              <a:t>Grove -v- S&amp;T</a:t>
            </a:r>
          </a:p>
          <a:p>
            <a:pPr/>
            <a:r>
              <a:rPr dirty="0" i="1" lang="en-GB"/>
              <a:t>M Davenport -v- Greer</a:t>
            </a:r>
          </a:p>
          <a:p>
            <a:pPr/>
            <a:r>
              <a:rPr dirty="0" err="1" i="1" lang="en-GB"/>
              <a:t>Broseley</a:t>
            </a:r>
            <a:r>
              <a:rPr dirty="0" i="1" lang="en-GB"/>
              <a:t> London Ltd -v- Prime Asset Management</a:t>
            </a:r>
          </a:p>
          <a:p>
            <a:pPr indent="0">
              <a:buNone/>
            </a:pPr>
            <a:r>
              <a:rPr dirty="0" lang="en-US"/>
              <a:t>Also touch upon insolvency:</a:t>
            </a:r>
          </a:p>
          <a:p>
            <a:pPr/>
            <a:r>
              <a:rPr dirty="0" err="1" i="1" lang="en-GB"/>
              <a:t>Bresco</a:t>
            </a:r>
            <a:r>
              <a:rPr dirty="0" i="1" lang="en-GB"/>
              <a:t> -v- Lonsdale</a:t>
            </a:r>
          </a:p>
          <a:p>
            <a:pPr/>
            <a:r>
              <a:rPr dirty="0" lang="en-US"/>
              <a:t/>
            </a:r>
            <a:endParaRPr dirty="0" lang="en-US"/>
          </a:p>
        </p:txBody>
      </p:sp>
    </p:spTree>
  </p:cSld>
  <p:clrMapOvr>
    <a:masterClrMapping/>
  </p:clrMapOvr>
  <p:transition spd="slow">
    <p:push dir="u"/>
  </p:transition>
</p:sld>
</file>

<file path=ppt/slides/slide4.xml><?xml version="1.0" encoding="utf-8"?>
<p:sld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4">
    <p:spTree>
      <p:nvGrpSpPr>
        <p:cNvPr id="1" name=""/>
        <p:cNvGrpSpPr/>
        <p:nvPr/>
      </p:nvGrpSpPr>
      <p:grpSpPr>
        <a:xfrm>
          <a:off x="0" y="0"/>
          <a:ext cx="0" cy="0"/>
          <a:chOff x="0" y="0"/>
          <a:chExt cx="0" cy="0"/>
        </a:xfrm>
      </p:grpSpPr>
      <p:sp>
        <p:nvSpPr>
          <p:cNvPr id="2" name="Title 1"/>
          <p:cNvSpPr>
            <a:spLocks noGrp="true"/>
          </p:cNvSpPr>
          <p:nvPr>
            <p:ph idx="10" type="title"/>
          </p:nvPr>
        </p:nvSpPr>
        <p:spPr/>
        <p:txBody>
          <a:bodyPr rtlCol="0"/>
          <a:lstStyle/>
          <a:p>
            <a:pPr/>
            <a:r>
              <a:rPr dirty="0" lang="en-GB" sz="3200"/>
              <a:t>Smash and grab </a:t>
            </a:r>
            <a:br>
              <a:rPr dirty="0" i="1" lang="en-GB" sz="3200"/>
            </a:br>
            <a:endParaRPr dirty="0" i="1" lang="en-GB" sz="3200"/>
          </a:p>
        </p:txBody>
      </p:sp>
      <p:sp>
        <p:nvSpPr>
          <p:cNvPr id="3" name="Content Placeholder 2"/>
          <p:cNvSpPr>
            <a:spLocks noGrp="true"/>
          </p:cNvSpPr>
          <p:nvPr>
            <p:ph idx="11"/>
          </p:nvPr>
        </p:nvSpPr>
        <p:spPr>
          <a:xfrm rot="0">
            <a:off x="539750" y="2348879"/>
            <a:ext cx="8064698" cy="2880320"/>
          </a:xfrm>
        </p:spPr>
        <p:txBody>
          <a:bodyPr rtlCol="0"/>
          <a:lstStyle/>
          <a:p>
            <a:pPr indent="0">
              <a:buNone/>
            </a:pPr>
            <a:r>
              <a:rPr dirty="0" i="1" lang="en-GB"/>
              <a:t>ISG -v- </a:t>
            </a:r>
            <a:r>
              <a:rPr dirty="0" err="1" i="1" lang="en-GB"/>
              <a:t>Seevic</a:t>
            </a:r>
            <a:r>
              <a:rPr dirty="0" lang="en-US"/>
              <a:t> [2014]</a:t>
            </a:r>
          </a:p>
          <a:p>
            <a:pPr indent="0">
              <a:buNone/>
            </a:pPr>
            <a:r>
              <a:rPr dirty="0" lang="en-US"/>
              <a:t/>
            </a:r>
          </a:p>
          <a:p>
            <a:pPr indent="0">
              <a:buNone/>
            </a:pPr>
            <a:r>
              <a:rPr dirty="0" lang="en-US"/>
              <a:t>to </a:t>
            </a:r>
          </a:p>
          <a:p>
            <a:pPr indent="0">
              <a:buNone/>
            </a:pPr>
            <a:r>
              <a:rPr dirty="0" lang="en-US"/>
              <a:t/>
            </a:r>
          </a:p>
          <a:p>
            <a:pPr indent="0">
              <a:buNone/>
            </a:pPr>
            <a:r>
              <a:rPr dirty="0" i="1" lang="en-GB"/>
              <a:t>Grove -v- S&amp;T </a:t>
            </a:r>
            <a:r>
              <a:rPr dirty="0" lang="en-US"/>
              <a:t>[2018]</a:t>
            </a:r>
          </a:p>
          <a:p>
            <a:pPr indent="0">
              <a:buNone/>
            </a:pPr>
            <a:r>
              <a:rPr dirty="0" lang="en-US"/>
              <a:t/>
            </a:r>
          </a:p>
          <a:p>
            <a:pPr/>
            <a:r>
              <a:rPr dirty="0" lang="en-US"/>
              <a:t/>
            </a:r>
          </a:p>
          <a:p>
            <a:pPr/>
            <a:r>
              <a:rPr dirty="0" lang="en-US"/>
              <a:t/>
            </a:r>
            <a:endParaRPr dirty="0" lang="en-US"/>
          </a:p>
        </p:txBody>
      </p:sp>
    </p:spTree>
  </p:cSld>
  <p:clrMapOvr>
    <a:masterClrMapping/>
  </p:clrMapOvr>
  <p:transition spd="slow">
    <p:push dir="u"/>
  </p:transition>
</p:sld>
</file>

<file path=ppt/slides/slide5.xml><?xml version="1.0" encoding="utf-8"?>
<p:sld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5">
    <p:spTree>
      <p:nvGrpSpPr>
        <p:cNvPr id="1" name=""/>
        <p:cNvGrpSpPr/>
        <p:nvPr/>
      </p:nvGrpSpPr>
      <p:grpSpPr>
        <a:xfrm>
          <a:off x="0" y="0"/>
          <a:ext cx="0" cy="0"/>
          <a:chOff x="0" y="0"/>
          <a:chExt cx="0" cy="0"/>
        </a:xfrm>
      </p:grpSpPr>
      <p:sp>
        <p:nvSpPr>
          <p:cNvPr id="2" name="Title 1"/>
          <p:cNvSpPr>
            <a:spLocks noGrp="true"/>
          </p:cNvSpPr>
          <p:nvPr>
            <p:ph idx="10" type="title"/>
          </p:nvPr>
        </p:nvSpPr>
        <p:spPr/>
        <p:txBody>
          <a:bodyPr rtlCol="0"/>
          <a:lstStyle/>
          <a:p>
            <a:pPr/>
            <a:r>
              <a:rPr dirty="0" i="1" lang="en-GB"/>
              <a:t>Grove -v- S&amp;T</a:t>
            </a:r>
            <a:endParaRPr dirty="0" i="1" lang="en-GB"/>
          </a:p>
        </p:txBody>
      </p:sp>
      <p:sp>
        <p:nvSpPr>
          <p:cNvPr id="3" name="Content Placeholder 2"/>
          <p:cNvSpPr>
            <a:spLocks noGrp="true"/>
          </p:cNvSpPr>
          <p:nvPr>
            <p:ph idx="11"/>
          </p:nvPr>
        </p:nvSpPr>
        <p:spPr>
          <a:xfrm rot="0">
            <a:off x="539750" y="1916832"/>
            <a:ext cx="8064698" cy="2880320"/>
          </a:xfrm>
        </p:spPr>
        <p:txBody>
          <a:bodyPr rtlCol="0"/>
          <a:lstStyle/>
          <a:p>
            <a:pPr/>
            <a:r>
              <a:rPr dirty="0" lang="en-US"/>
              <a:t>Decision in TCC of Coulson J of early 2018</a:t>
            </a:r>
          </a:p>
          <a:p>
            <a:pPr indent="0">
              <a:buNone/>
            </a:pPr>
            <a:r>
              <a:rPr dirty="0" lang="en-US"/>
              <a:t/>
            </a:r>
          </a:p>
          <a:p>
            <a:pPr/>
            <a:r>
              <a:rPr dirty="0" lang="en-US"/>
              <a:t>Court of Appeal decision of November 2018</a:t>
            </a:r>
          </a:p>
          <a:p>
            <a:pPr/>
            <a:r>
              <a:rPr dirty="0" lang="en-US"/>
              <a:t/>
            </a:r>
          </a:p>
          <a:p>
            <a:pPr/>
            <a:r>
              <a:rPr dirty="0" lang="en-US"/>
              <a:t>Coulson backed by the Court of Appeal</a:t>
            </a:r>
          </a:p>
          <a:p>
            <a:pPr indent="0">
              <a:buNone/>
            </a:pPr>
            <a:r>
              <a:rPr dirty="0" lang="en-US"/>
              <a:t/>
            </a:r>
          </a:p>
          <a:p>
            <a:pPr/>
            <a:r>
              <a:rPr dirty="0" lang="en-US"/>
              <a:t>Clarification given too</a:t>
            </a:r>
            <a:endParaRPr dirty="0" lang="en-US"/>
          </a:p>
        </p:txBody>
      </p:sp>
    </p:spTree>
  </p:cSld>
  <p:clrMapOvr>
    <a:masterClrMapping/>
  </p:clrMapOvr>
  <p:transition spd="slow">
    <p:push dir="u"/>
  </p:transition>
</p:sld>
</file>

<file path=ppt/slides/slide6.xml><?xml version="1.0" encoding="utf-8"?>
<p:sld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6">
    <p:spTree>
      <p:nvGrpSpPr>
        <p:cNvPr id="1" name=""/>
        <p:cNvGrpSpPr/>
        <p:nvPr/>
      </p:nvGrpSpPr>
      <p:grpSpPr>
        <a:xfrm>
          <a:off x="0" y="0"/>
          <a:ext cx="0" cy="0"/>
          <a:chOff x="0" y="0"/>
          <a:chExt cx="0" cy="0"/>
        </a:xfrm>
      </p:grpSpPr>
      <p:sp>
        <p:nvSpPr>
          <p:cNvPr id="2" name="Title 1"/>
          <p:cNvSpPr>
            <a:spLocks noGrp="true"/>
          </p:cNvSpPr>
          <p:nvPr>
            <p:ph idx="10" type="title"/>
          </p:nvPr>
        </p:nvSpPr>
        <p:spPr/>
        <p:txBody>
          <a:bodyPr rtlCol="0"/>
          <a:lstStyle/>
          <a:p>
            <a:pPr/>
            <a:r>
              <a:rPr dirty="0" i="1" lang="en-GB"/>
              <a:t>Grove -v- S&amp;T  </a:t>
            </a:r>
            <a:r>
              <a:rPr dirty="0" lang="en-US"/>
              <a:t>(2)</a:t>
            </a:r>
            <a:endParaRPr dirty="0" lang="en-US"/>
          </a:p>
        </p:txBody>
      </p:sp>
      <p:sp>
        <p:nvSpPr>
          <p:cNvPr id="3" name="Content Placeholder 2"/>
          <p:cNvSpPr>
            <a:spLocks noGrp="true"/>
          </p:cNvSpPr>
          <p:nvPr>
            <p:ph idx="11"/>
          </p:nvPr>
        </p:nvSpPr>
        <p:spPr>
          <a:xfrm rot="0">
            <a:off x="539750" y="1988840"/>
            <a:ext cx="8064698" cy="2880320"/>
          </a:xfrm>
        </p:spPr>
        <p:txBody>
          <a:bodyPr rtlCol="0"/>
          <a:lstStyle/>
          <a:p>
            <a:pPr indent="0">
              <a:buNone/>
            </a:pPr>
            <a:r>
              <a:rPr dirty="0" lang="en-US"/>
              <a:t>Key points:</a:t>
            </a:r>
          </a:p>
          <a:p>
            <a:pPr indent="0">
              <a:buNone/>
            </a:pPr>
            <a:r>
              <a:rPr dirty="0" lang="en-US"/>
              <a:t/>
            </a:r>
          </a:p>
          <a:p>
            <a:pPr indent="-457200" marL="457200">
              <a:buFont typeface="+mj-lt"/>
              <a:buAutoNum type="arabicPeriod"/>
            </a:pPr>
            <a:r>
              <a:rPr dirty="0" lang="en-US"/>
              <a:t>True valuation</a:t>
            </a:r>
          </a:p>
          <a:p>
            <a:pPr indent="-457200" marL="457200">
              <a:buFont typeface="+mj-lt"/>
              <a:buAutoNum type="arabicPeriod"/>
            </a:pPr>
            <a:r>
              <a:rPr dirty="0" lang="en-US"/>
              <a:t/>
            </a:r>
          </a:p>
          <a:p>
            <a:pPr indent="-457200" marL="457200">
              <a:buFont typeface="+mj-lt"/>
              <a:buAutoNum type="arabicPeriod"/>
            </a:pPr>
            <a:r>
              <a:rPr dirty="0" lang="en-US"/>
              <a:t>Payment a condition precedent</a:t>
            </a:r>
          </a:p>
          <a:p>
            <a:pPr indent="0">
              <a:buNone/>
            </a:pPr>
            <a:r>
              <a:rPr dirty="0" lang="en-US"/>
              <a:t/>
            </a:r>
            <a:endParaRPr dirty="0" lang="en-US"/>
          </a:p>
        </p:txBody>
      </p:sp>
    </p:spTree>
  </p:cSld>
  <p:clrMapOvr>
    <a:masterClrMapping/>
  </p:clrMapOvr>
  <p:transition spd="slow">
    <p:push dir="u"/>
  </p:transition>
</p:sld>
</file>

<file path=ppt/slides/slide7.xml><?xml version="1.0" encoding="utf-8"?>
<p:sld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7">
    <p:spTree>
      <p:nvGrpSpPr>
        <p:cNvPr id="1" name=""/>
        <p:cNvGrpSpPr/>
        <p:nvPr/>
      </p:nvGrpSpPr>
      <p:grpSpPr>
        <a:xfrm>
          <a:off x="0" y="0"/>
          <a:ext cx="0" cy="0"/>
          <a:chOff x="0" y="0"/>
          <a:chExt cx="0" cy="0"/>
        </a:xfrm>
      </p:grpSpPr>
      <p:sp>
        <p:nvSpPr>
          <p:cNvPr id="2" name="Title 1"/>
          <p:cNvSpPr>
            <a:spLocks noGrp="true"/>
          </p:cNvSpPr>
          <p:nvPr>
            <p:ph idx="10" type="title"/>
          </p:nvPr>
        </p:nvSpPr>
        <p:spPr/>
        <p:txBody>
          <a:bodyPr rtlCol="0"/>
          <a:lstStyle/>
          <a:p>
            <a:pPr/>
            <a:r>
              <a:rPr dirty="0" i="1" lang="en-GB"/>
              <a:t>M Davenport Builders Ltd -v- Mr Colin </a:t>
            </a:r>
            <a:r>
              <a:rPr dirty="0" err="1" i="1" lang="en-GB"/>
              <a:t>Grer</a:t>
            </a:r>
            <a:r>
              <a:rPr dirty="0" i="1" lang="en-GB"/>
              <a:t>, Mrs Julia Greer</a:t>
            </a:r>
            <a:endParaRPr dirty="0" i="1" lang="en-GB"/>
          </a:p>
        </p:txBody>
      </p:sp>
      <p:sp>
        <p:nvSpPr>
          <p:cNvPr id="3" name="Content Placeholder 2"/>
          <p:cNvSpPr>
            <a:spLocks noGrp="true"/>
          </p:cNvSpPr>
          <p:nvPr>
            <p:ph idx="11"/>
          </p:nvPr>
        </p:nvSpPr>
        <p:spPr>
          <a:xfrm rot="0">
            <a:off x="539750" y="2276872"/>
            <a:ext cx="8064698" cy="2880320"/>
          </a:xfrm>
        </p:spPr>
        <p:txBody>
          <a:bodyPr rtlCol="0"/>
          <a:lstStyle/>
          <a:p>
            <a:pPr/>
            <a:r>
              <a:rPr dirty="0" lang="en-US"/>
              <a:t>Decision of Mr Justice Stuart-Smith 20 February 2019,   TCC London</a:t>
            </a:r>
          </a:p>
          <a:p>
            <a:pPr/>
            <a:r>
              <a:rPr dirty="0" lang="en-US"/>
              <a:t>Adjudication enforcement for circa £105,000 </a:t>
            </a:r>
          </a:p>
          <a:p>
            <a:pPr/>
            <a:r>
              <a:rPr dirty="0" lang="en-US"/>
              <a:t>Only defence by the date of the hearing was a true valuation set-off/counterclaim</a:t>
            </a:r>
          </a:p>
          <a:p>
            <a:pPr/>
            <a:r>
              <a:rPr dirty="0" lang="en-US"/>
              <a:t>In the second adjudication the adjudicator had found that no sums were due following a final account valuation</a:t>
            </a:r>
            <a:endParaRPr dirty="0" lang="en-US"/>
          </a:p>
        </p:txBody>
      </p:sp>
    </p:spTree>
  </p:cSld>
  <p:clrMapOvr>
    <a:masterClrMapping/>
  </p:clrMapOvr>
  <p:transition spd="slow">
    <p:push dir="u"/>
  </p:transition>
</p:sld>
</file>

<file path=ppt/slides/slide8.xml><?xml version="1.0" encoding="utf-8"?>
<p:sld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8">
    <p:spTree>
      <p:nvGrpSpPr>
        <p:cNvPr id="1" name=""/>
        <p:cNvGrpSpPr/>
        <p:nvPr/>
      </p:nvGrpSpPr>
      <p:grpSpPr>
        <a:xfrm>
          <a:off x="0" y="0"/>
          <a:ext cx="0" cy="0"/>
          <a:chOff x="0" y="0"/>
          <a:chExt cx="0" cy="0"/>
        </a:xfrm>
      </p:grpSpPr>
      <p:sp>
        <p:nvSpPr>
          <p:cNvPr id="2" name="Title 1"/>
          <p:cNvSpPr>
            <a:spLocks noGrp="true"/>
          </p:cNvSpPr>
          <p:nvPr>
            <p:ph idx="10" type="title"/>
          </p:nvPr>
        </p:nvSpPr>
        <p:spPr/>
        <p:txBody>
          <a:bodyPr rtlCol="0"/>
          <a:lstStyle/>
          <a:p>
            <a:pPr/>
            <a:r>
              <a:rPr dirty="0" i="1" lang="en-GB"/>
              <a:t>M Davenport </a:t>
            </a:r>
            <a:r>
              <a:rPr dirty="0" lang="en-US"/>
              <a:t>continued (1)</a:t>
            </a:r>
            <a:endParaRPr dirty="0" lang="en-US"/>
          </a:p>
        </p:txBody>
      </p:sp>
      <p:sp>
        <p:nvSpPr>
          <p:cNvPr id="3" name="Content Placeholder 2"/>
          <p:cNvSpPr>
            <a:spLocks noGrp="true"/>
          </p:cNvSpPr>
          <p:nvPr>
            <p:ph idx="11"/>
          </p:nvPr>
        </p:nvSpPr>
        <p:spPr>
          <a:xfrm rot="0">
            <a:off x="539750" y="1772816"/>
            <a:ext cx="8064698" cy="2880320"/>
          </a:xfrm>
        </p:spPr>
        <p:txBody>
          <a:bodyPr rtlCol="0"/>
          <a:lstStyle/>
          <a:p>
            <a:pPr indent="0">
              <a:buNone/>
            </a:pPr>
            <a:r>
              <a:rPr dirty="0" lang="en-US"/>
              <a:t>The law up to this point was that:</a:t>
            </a:r>
          </a:p>
          <a:p>
            <a:pPr/>
            <a:r>
              <a:rPr dirty="0" lang="en-US"/>
              <a:t>F</a:t>
            </a:r>
            <a:r>
              <a:rPr dirty="0" lang="en-US"/>
              <a:t>inal payments could be subject to a true valuations</a:t>
            </a:r>
          </a:p>
          <a:p>
            <a:pPr/>
            <a:r>
              <a:rPr dirty="0" lang="en-US"/>
              <a:t>Following </a:t>
            </a:r>
            <a:r>
              <a:rPr dirty="0" i="1" lang="en-GB"/>
              <a:t>Grove -v- S&amp;T</a:t>
            </a:r>
            <a:r>
              <a:rPr dirty="0" lang="en-US"/>
              <a:t>, interim payments could be subject to a true valuation as long as the sum ordered in the first adjudication had been paid prior to the commencement of the second adjudication</a:t>
            </a:r>
          </a:p>
          <a:p>
            <a:pPr/>
            <a:r>
              <a:rPr dirty="0" lang="en-US"/>
              <a:t>There was no clear condition precedent of payment of the smash and grab on a final payment before a true valuation could commence</a:t>
            </a:r>
            <a:endParaRPr dirty="0" lang="en-US"/>
          </a:p>
        </p:txBody>
      </p:sp>
    </p:spTree>
  </p:cSld>
  <p:clrMapOvr>
    <a:masterClrMapping/>
  </p:clrMapOvr>
  <p:transition spd="slow">
    <p:push dir="u"/>
  </p:transition>
</p:sld>
</file>

<file path=ppt/slides/slide9.xml><?xml version="1.0" encoding="utf-8"?>
<p:sld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p:cSld name="slide9">
    <p:spTree>
      <p:nvGrpSpPr>
        <p:cNvPr id="1" name=""/>
        <p:cNvGrpSpPr/>
        <p:nvPr/>
      </p:nvGrpSpPr>
      <p:grpSpPr>
        <a:xfrm>
          <a:off x="0" y="0"/>
          <a:ext cx="0" cy="0"/>
          <a:chOff x="0" y="0"/>
          <a:chExt cx="0" cy="0"/>
        </a:xfrm>
      </p:grpSpPr>
      <p:sp>
        <p:nvSpPr>
          <p:cNvPr id="2" name="Title 1"/>
          <p:cNvSpPr>
            <a:spLocks noGrp="true"/>
          </p:cNvSpPr>
          <p:nvPr>
            <p:ph idx="10" type="title"/>
          </p:nvPr>
        </p:nvSpPr>
        <p:spPr/>
        <p:txBody>
          <a:bodyPr rtlCol="0"/>
          <a:lstStyle/>
          <a:p>
            <a:pPr/>
            <a:r>
              <a:rPr dirty="0" i="1" lang="en-GB"/>
              <a:t>M Davenport</a:t>
            </a:r>
            <a:r>
              <a:rPr dirty="0" lang="en-US"/>
              <a:t> continued (2)</a:t>
            </a:r>
            <a:endParaRPr dirty="0" lang="en-US"/>
          </a:p>
        </p:txBody>
      </p:sp>
      <p:sp>
        <p:nvSpPr>
          <p:cNvPr id="3" name="Content Placeholder 2"/>
          <p:cNvSpPr>
            <a:spLocks noGrp="true"/>
          </p:cNvSpPr>
          <p:nvPr>
            <p:ph idx="11"/>
          </p:nvPr>
        </p:nvSpPr>
        <p:spPr>
          <a:xfrm rot="0">
            <a:off x="539750" y="1844824"/>
            <a:ext cx="8064698" cy="2880320"/>
          </a:xfrm>
        </p:spPr>
        <p:txBody>
          <a:bodyPr rtlCol="0"/>
          <a:lstStyle/>
          <a:p>
            <a:pPr indent="0">
              <a:buNone/>
            </a:pPr>
            <a:r>
              <a:rPr dirty="0" lang="en-US"/>
              <a:t>‘…It </a:t>
            </a:r>
            <a:r>
              <a:rPr dirty="0" lang="en-US"/>
              <a:t>is true that the maintenance of </a:t>
            </a:r>
            <a:r>
              <a:rPr dirty="0" lang="en-US"/>
              <a:t>cashflow</a:t>
            </a:r>
            <a:r>
              <a:rPr dirty="0" lang="en-US"/>
              <a:t> after the works are completed is not necessary to fund the continuation of the works themselves; but the need for </a:t>
            </a:r>
            <a:r>
              <a:rPr dirty="0" lang="en-US"/>
              <a:t>cashflow</a:t>
            </a:r>
            <a:r>
              <a:rPr dirty="0" lang="en-US"/>
              <a:t> in the construction industry is not limited to a particular contract: payments at the end of a particular contract may be vital to enable the contractor to continue to operate going forward, quite apart from the need to fund the continuing obligation to make good or complete works under the contract in </a:t>
            </a:r>
            <a:r>
              <a:rPr dirty="0" lang="en-US"/>
              <a:t>question…’ (para 32)</a:t>
            </a:r>
            <a:endParaRPr dirty="0" lang="en-US"/>
          </a:p>
        </p:txBody>
      </p:sp>
    </p:spTree>
  </p:cSld>
  <p:clrMapOvr>
    <a:masterClrMapping/>
  </p:clrMapOvr>
  <p:transition spd="slow">
    <p:push dir="u"/>
  </p:transition>
</p:sld>
</file>

<file path=ppt/theme/theme1.xml><?xml version="1.0" encoding="utf-8"?>
<a:theme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name="Office Theme">
  <a:themeElements>
    <a:clrScheme name="Custom 4">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000000"/>
      </a:folHlink>
    </a:clrScheme>
    <a:fontScheme name="Offic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0"/>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cap="flat" w="9525">
          <a:solidFill>
            <a:schemeClr val="phClr">
              <a:shade val="95000"/>
              <a:satMod val="104999"/>
            </a:schemeClr>
          </a:solidFill>
          <a:prstDash val="solid"/>
        </a:ln>
        <a:ln cap="flat" w="25400">
          <a:solidFill>
            <a:schemeClr val="phClr"/>
          </a:solidFill>
          <a:prstDash val="solid"/>
        </a:ln>
        <a:ln cap="flat"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ppt/theme/theme2.xml><?xml version="1.0" encoding="utf-8"?>
<a:theme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name="Office Theme">
  <a:themeElements>
    <a:clrScheme name="Custom 4">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000000"/>
      </a:folHlink>
    </a:clrScheme>
    <a:fontScheme name="Offic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0"/>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cap="flat" w="9525">
          <a:solidFill>
            <a:schemeClr val="phClr">
              <a:shade val="95000"/>
              <a:satMod val="104999"/>
            </a:schemeClr>
          </a:solidFill>
          <a:prstDash val="solid"/>
        </a:ln>
        <a:ln cap="flat" w="25400">
          <a:solidFill>
            <a:schemeClr val="phClr"/>
          </a:solidFill>
          <a:prstDash val="solid"/>
        </a:ln>
        <a:ln cap="flat"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Properties xmlns:properties="http://schemas.openxmlformats.org/officeDocument/2006/extended-properties" xmlns:vt="http://schemas.openxmlformats.org/officeDocument/2006/docPropsVTypes">
  <properties:AppVersion>3.0000</properties:AppVersion>
  <properties:ScaleCrop>false</properties:ScaleCrop>
  <properties:Company>Company</properties:Company>
  <properties:LinksUpToDate>false</properties:LinksUpToDate>
  <properties:HyperlinksChanged>false</properties:HyperlinksChanged>
  <properties:PresentationFormat>On-Screen Show (4:3)</properties:PresentationFormat>
  <properties:Application>Zoho Show</properties:Application>
  <properties:SharedDoc>false</properties:SharedDoc>
</properties: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Slide 1</dc:title>
  <cp:revision>1</cp:revision>
  <dc:creator/>
  <cp:lastModifiedBy/>
  <dcterms:created xmlns:xsi="http://www.w3.org/2001/XMLSchema-instance" xsi:type="dcterms:W3CDTF">2020-06-15T18:27:18Z</dcterms:created>
  <dcterms:modified xmlns:xsi="http://www.w3.org/2001/XMLSchema-instance" xsi:type="dcterms:W3CDTF">2020-06-15T18:27:22Z</dcterms:modified>
</cp:coreProperties>
</file>