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</p:sldIdLst>
  <p:sldSz cx="18288000" cy="10287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pitchFamily="2" charset="0"/>
      <p:regular r:id="rId14"/>
      <p:bold r:id="rId15"/>
    </p:embeddedFont>
    <p:embeddedFont>
      <p:font typeface="Poppins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988B-D1CB-42B3-98F3-23EDF5C804E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D4D4-9120-4486-86A0-B80528D9F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D4D4-9120-4486-86A0-B80528D9F3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36394" y="2319724"/>
            <a:ext cx="10348473" cy="4872353"/>
            <a:chOff x="-552461" y="0"/>
            <a:chExt cx="13797963" cy="64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45502" cy="5169836"/>
            </a:xfrm>
            <a:custGeom>
              <a:avLst/>
              <a:gdLst/>
              <a:ahLst/>
              <a:cxnLst/>
              <a:rect l="l" t="t" r="r" b="b"/>
              <a:pathLst>
                <a:path w="13245502" h="5169836">
                  <a:moveTo>
                    <a:pt x="0" y="0"/>
                  </a:moveTo>
                  <a:lnTo>
                    <a:pt x="13245502" y="0"/>
                  </a:lnTo>
                  <a:lnTo>
                    <a:pt x="13245502" y="5169836"/>
                  </a:lnTo>
                  <a:lnTo>
                    <a:pt x="0" y="51698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52461" y="1326635"/>
              <a:ext cx="13245501" cy="516983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Mentoring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 err="1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Programme</a:t>
              </a: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of the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Ciarb Egypt Branch</a:t>
              </a:r>
            </a:p>
            <a:p>
              <a:pPr algn="ctr">
                <a:lnSpc>
                  <a:spcPts val="7776"/>
                </a:lnSpc>
              </a:pPr>
              <a:r>
                <a:rPr lang="en-US" sz="72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4370" y="3881482"/>
            <a:ext cx="15223330" cy="1376317"/>
            <a:chOff x="0" y="0"/>
            <a:chExt cx="20297774" cy="1835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7773" cy="1835090"/>
            </a:xfrm>
            <a:custGeom>
              <a:avLst/>
              <a:gdLst/>
              <a:ahLst/>
              <a:cxnLst/>
              <a:rect l="l" t="t" r="r" b="b"/>
              <a:pathLst>
                <a:path w="20297773" h="1835090">
                  <a:moveTo>
                    <a:pt x="0" y="0"/>
                  </a:moveTo>
                  <a:lnTo>
                    <a:pt x="20297773" y="0"/>
                  </a:lnTo>
                  <a:lnTo>
                    <a:pt x="20297773" y="1835090"/>
                  </a:lnTo>
                  <a:lnTo>
                    <a:pt x="0" y="1835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0297774" cy="176841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249"/>
                </a:lnSpc>
              </a:pPr>
              <a:r>
                <a:rPr lang="en-US" sz="8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</a:t>
              </a:r>
              <a:r>
                <a:rPr lang="en-US" sz="8100" dirty="0" err="1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Programme</a:t>
              </a:r>
              <a:endParaRPr lang="en-US" sz="81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5810" y="5053539"/>
            <a:ext cx="15040451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Fifth Cycle 2025–2026</a:t>
            </a:r>
          </a:p>
          <a:p>
            <a:pPr algn="l">
              <a:lnSpc>
                <a:spcPts val="825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Four Mentoring Groups mentored by experienced Mentors and dynamic Mentor Supporters guiding 22 young Mentees</a:t>
            </a:r>
          </a:p>
          <a:p>
            <a:pPr algn="l">
              <a:lnSpc>
                <a:spcPts val="8250"/>
              </a:lnSpc>
            </a:pPr>
            <a:endParaRPr lang="en-US" sz="3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4"/>
            <a:ext cx="4531121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Groups Mentored by: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6634" y="3619502"/>
            <a:ext cx="18545471" cy="5803253"/>
            <a:chOff x="0" y="0"/>
            <a:chExt cx="4884404" cy="15284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4404" cy="1528429"/>
            </a:xfrm>
            <a:custGeom>
              <a:avLst/>
              <a:gdLst/>
              <a:ahLst/>
              <a:cxnLst/>
              <a:rect l="l" t="t" r="r" b="b"/>
              <a:pathLst>
                <a:path w="4884404" h="1528429">
                  <a:moveTo>
                    <a:pt x="0" y="0"/>
                  </a:moveTo>
                  <a:lnTo>
                    <a:pt x="4884404" y="0"/>
                  </a:lnTo>
                  <a:lnTo>
                    <a:pt x="4884404" y="1528429"/>
                  </a:lnTo>
                  <a:lnTo>
                    <a:pt x="0" y="1528429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4404" cy="1547479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98626" y="4541996"/>
            <a:ext cx="2416388" cy="863673"/>
            <a:chOff x="0" y="0"/>
            <a:chExt cx="3221850" cy="11515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211" y="440531"/>
            <a:ext cx="11152002" cy="1961927"/>
            <a:chOff x="0" y="0"/>
            <a:chExt cx="14869336" cy="2615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2025 - 2026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98550" y="4684052"/>
            <a:ext cx="2416388" cy="509675"/>
            <a:chOff x="0" y="0"/>
            <a:chExt cx="3221850" cy="6795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21850" cy="679565"/>
            </a:xfrm>
            <a:custGeom>
              <a:avLst/>
              <a:gdLst/>
              <a:ahLst/>
              <a:cxnLst/>
              <a:rect l="l" t="t" r="r" b="b"/>
              <a:pathLst>
                <a:path w="3221850" h="679565">
                  <a:moveTo>
                    <a:pt x="0" y="0"/>
                  </a:moveTo>
                  <a:lnTo>
                    <a:pt x="3221850" y="0"/>
                  </a:lnTo>
                  <a:lnTo>
                    <a:pt x="3221850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21850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40316" y="4652772"/>
            <a:ext cx="2416388" cy="490728"/>
            <a:chOff x="0" y="0"/>
            <a:chExt cx="3221850" cy="654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21850" cy="654304"/>
            </a:xfrm>
            <a:custGeom>
              <a:avLst/>
              <a:gdLst/>
              <a:ahLst/>
              <a:cxnLst/>
              <a:rect l="l" t="t" r="r" b="b"/>
              <a:pathLst>
                <a:path w="3221850" h="654304">
                  <a:moveTo>
                    <a:pt x="0" y="0"/>
                  </a:moveTo>
                  <a:lnTo>
                    <a:pt x="3221850" y="0"/>
                  </a:lnTo>
                  <a:lnTo>
                    <a:pt x="3221850" y="654304"/>
                  </a:lnTo>
                  <a:lnTo>
                    <a:pt x="0" y="6543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221850" cy="6543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Aseel Zimmo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65914" y="4482991"/>
            <a:ext cx="2416388" cy="877373"/>
            <a:chOff x="0" y="0"/>
            <a:chExt cx="3221850" cy="11698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 Tarek Badawy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80026" y="8193444"/>
            <a:ext cx="199515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880026" y="7406109"/>
            <a:ext cx="2092587" cy="863673"/>
            <a:chOff x="0" y="0"/>
            <a:chExt cx="2790116" cy="11515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90116" cy="1151564"/>
            </a:xfrm>
            <a:custGeom>
              <a:avLst/>
              <a:gdLst/>
              <a:ahLst/>
              <a:cxnLst/>
              <a:rect l="l" t="t" r="r" b="b"/>
              <a:pathLst>
                <a:path w="2790116" h="1151564">
                  <a:moveTo>
                    <a:pt x="0" y="0"/>
                  </a:moveTo>
                  <a:lnTo>
                    <a:pt x="2790116" y="0"/>
                  </a:lnTo>
                  <a:lnTo>
                    <a:pt x="2790116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790116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65914" y="7463633"/>
            <a:ext cx="2416388" cy="758387"/>
            <a:chOff x="0" y="0"/>
            <a:chExt cx="3221850" cy="10111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21850" cy="1011183"/>
            </a:xfrm>
            <a:custGeom>
              <a:avLst/>
              <a:gdLst/>
              <a:ahLst/>
              <a:cxnLst/>
              <a:rect l="l" t="t" r="r" b="b"/>
              <a:pathLst>
                <a:path w="3221850" h="1011183">
                  <a:moveTo>
                    <a:pt x="0" y="0"/>
                  </a:moveTo>
                  <a:lnTo>
                    <a:pt x="3221850" y="0"/>
                  </a:lnTo>
                  <a:lnTo>
                    <a:pt x="3221850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3221850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ELKhayat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427125" y="8175215"/>
            <a:ext cx="23037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446321" y="7259590"/>
            <a:ext cx="2416388" cy="877373"/>
            <a:chOff x="0" y="0"/>
            <a:chExt cx="3221850" cy="116983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602902" y="7245092"/>
            <a:ext cx="2561684" cy="930123"/>
            <a:chOff x="0" y="0"/>
            <a:chExt cx="3415578" cy="124016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15578" cy="1240164"/>
            </a:xfrm>
            <a:custGeom>
              <a:avLst/>
              <a:gdLst/>
              <a:ahLst/>
              <a:cxnLst/>
              <a:rect l="l" t="t" r="r" b="b"/>
              <a:pathLst>
                <a:path w="3415578" h="1240164">
                  <a:moveTo>
                    <a:pt x="0" y="0"/>
                  </a:moveTo>
                  <a:lnTo>
                    <a:pt x="3415578" y="0"/>
                  </a:lnTo>
                  <a:lnTo>
                    <a:pt x="3415578" y="1240164"/>
                  </a:lnTo>
                  <a:lnTo>
                    <a:pt x="0" y="1240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3415578" cy="12401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</a:t>
              </a:r>
              <a:r>
                <a:rPr lang="en-US" sz="20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Ola Elshamy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8701" y="4084277"/>
            <a:ext cx="1688501" cy="168850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345167" y="5150646"/>
            <a:ext cx="230373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65914" y="8180187"/>
            <a:ext cx="220803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58228" y="7096315"/>
            <a:ext cx="1688501" cy="168850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496437" y="4084277"/>
            <a:ext cx="1688501" cy="168850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496437" y="7096315"/>
            <a:ext cx="1688501" cy="168850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70371" y="4084277"/>
            <a:ext cx="1688501" cy="1688501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59685" y="7096315"/>
            <a:ext cx="1688501" cy="168850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739342" y="4084277"/>
            <a:ext cx="1688501" cy="1688501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571" t="-21512" r="-24759" b="-2881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713691" y="7096315"/>
            <a:ext cx="1688501" cy="16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4464" r="-12988" b="-1745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" name="TextBox 54"/>
          <p:cNvSpPr txBox="1"/>
          <p:nvPr/>
        </p:nvSpPr>
        <p:spPr>
          <a:xfrm rot="-5400000">
            <a:off x="-350529" y="7469447"/>
            <a:ext cx="1894481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Supporters</a:t>
            </a:r>
          </a:p>
        </p:txBody>
      </p:sp>
      <p:sp>
        <p:nvSpPr>
          <p:cNvPr id="55" name="TextBox 55"/>
          <p:cNvSpPr txBox="1"/>
          <p:nvPr/>
        </p:nvSpPr>
        <p:spPr>
          <a:xfrm rot="-5400000">
            <a:off x="-475871" y="4605333"/>
            <a:ext cx="2145162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Mentors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898626" y="5174676"/>
            <a:ext cx="19951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27125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632057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Independent Arbitrator and Mediator (Bahrain)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632057" y="8180187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 - DAMAC Properties (UAE)</a:t>
            </a:r>
          </a:p>
        </p:txBody>
      </p:sp>
      <p:sp>
        <p:nvSpPr>
          <p:cNvPr id="61" name="Freeform 14"/>
          <p:cNvSpPr/>
          <p:nvPr/>
        </p:nvSpPr>
        <p:spPr>
          <a:xfrm>
            <a:off x="11550950" y="4836452"/>
            <a:ext cx="2416388" cy="509675"/>
          </a:xfrm>
          <a:custGeom>
            <a:avLst/>
            <a:gdLst/>
            <a:ahLst/>
            <a:cxnLst/>
            <a:rect l="l" t="t" r="r" b="b"/>
            <a:pathLst>
              <a:path w="3221850" h="679565">
                <a:moveTo>
                  <a:pt x="0" y="0"/>
                </a:moveTo>
                <a:lnTo>
                  <a:pt x="3221850" y="0"/>
                </a:lnTo>
                <a:lnTo>
                  <a:pt x="3221850" y="679565"/>
                </a:lnTo>
                <a:lnTo>
                  <a:pt x="0" y="6795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1: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898625" y="4374023"/>
            <a:ext cx="2416388" cy="863673"/>
            <a:chOff x="0" y="0"/>
            <a:chExt cx="3221850" cy="11515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084276"/>
            <a:ext cx="1688500" cy="16885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58294" y="7096142"/>
            <a:ext cx="3438157" cy="1744951"/>
            <a:chOff x="0" y="0"/>
            <a:chExt cx="4584210" cy="2326601"/>
          </a:xfrm>
        </p:grpSpPr>
        <p:grpSp>
          <p:nvGrpSpPr>
            <p:cNvPr id="13" name="Group 13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Hussein Rasmy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310901" y="1508349"/>
              <a:ext cx="2179622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Sr. Contracts and Claims Manager, LMS Construction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6020" t="-205692" r="-145647" b="-28319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976724" y="7096142"/>
            <a:ext cx="3276262" cy="1901057"/>
            <a:chOff x="0" y="0"/>
            <a:chExt cx="4368349" cy="2534743"/>
          </a:xfrm>
        </p:grpSpPr>
        <p:sp>
          <p:nvSpPr>
            <p:cNvPr id="20" name="TextBox 20"/>
            <p:cNvSpPr txBox="1"/>
            <p:nvPr/>
          </p:nvSpPr>
          <p:spPr>
            <a:xfrm>
              <a:off x="2310901" y="1450091"/>
              <a:ext cx="2057448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Corporate lawyer at Arab Organization for Industrialization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336467" y="204998"/>
              <a:ext cx="2031882" cy="1168516"/>
              <a:chOff x="0" y="0"/>
              <a:chExt cx="2034167" cy="11698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Ghalwash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78340" t="-203887" r="-252536" b="-67061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2898625" y="5174675"/>
            <a:ext cx="19951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333258" y="7096142"/>
            <a:ext cx="3288100" cy="1901057"/>
            <a:chOff x="0" y="0"/>
            <a:chExt cx="4384133" cy="2534743"/>
          </a:xfrm>
        </p:grpSpPr>
        <p:grpSp>
          <p:nvGrpSpPr>
            <p:cNvPr id="28" name="Group 28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Dina </a:t>
                </a:r>
              </a:p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Hussein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2820" r="-11144" b="-36109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350644" y="1450091"/>
              <a:ext cx="2033489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Senior Contracts Engineer; Elsewedy Electric PSP 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363726" y="5161359"/>
            <a:ext cx="199515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363726" y="4374023"/>
            <a:ext cx="2921408" cy="863673"/>
            <a:chOff x="0" y="0"/>
            <a:chExt cx="3895210" cy="115156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95210" cy="1151564"/>
            </a:xfrm>
            <a:custGeom>
              <a:avLst/>
              <a:gdLst/>
              <a:ahLst/>
              <a:cxnLst/>
              <a:rect l="l" t="t" r="r" b="b"/>
              <a:pathLst>
                <a:path w="3895210" h="1151564">
                  <a:moveTo>
                    <a:pt x="0" y="0"/>
                  </a:moveTo>
                  <a:lnTo>
                    <a:pt x="3895210" y="0"/>
                  </a:lnTo>
                  <a:lnTo>
                    <a:pt x="389521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389521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541929" y="4064229"/>
            <a:ext cx="1688500" cy="16885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Box 40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41" name="TextBox 41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126442" y="7096142"/>
            <a:ext cx="3365797" cy="2126732"/>
            <a:chOff x="0" y="0"/>
            <a:chExt cx="4487729" cy="2835643"/>
          </a:xfrm>
        </p:grpSpPr>
        <p:sp>
          <p:nvSpPr>
            <p:cNvPr id="43" name="TextBox 43"/>
            <p:cNvSpPr txBox="1"/>
            <p:nvPr/>
          </p:nvSpPr>
          <p:spPr>
            <a:xfrm>
              <a:off x="2308108" y="1467747"/>
              <a:ext cx="2179621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and Claims Department,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Orascom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Construction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Alaa Hammad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58153" t="-20027" r="-53368" b="-10088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50" name="Group 50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Asmaa Ahmed Kamel 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52638" t="-202843" r="-112830" b="-3185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 rot="-5400000">
            <a:off x="-247270" y="46773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77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2: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58294" y="7096142"/>
            <a:ext cx="3438157" cy="1628401"/>
            <a:chOff x="0" y="0"/>
            <a:chExt cx="4584210" cy="2171201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9855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ElGuinedy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Head of Contracts,  MKAN Holding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3472" t="-145" r="-11433" b="-4055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76724" y="7096142"/>
            <a:ext cx="3276262" cy="2113491"/>
            <a:chOff x="0" y="0"/>
            <a:chExt cx="4368349" cy="2817987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Associate - Sports Law, Corporate D</a:t>
              </a:r>
            </a:p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Department El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Ezaby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Law Firm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9855"/>
              <a:ext cx="2031882" cy="1168516"/>
              <a:chOff x="0" y="0"/>
              <a:chExt cx="2034167" cy="11698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Rokaya Kamel  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7364" t="-16466" r="-33682" b="-8458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1333258" y="7096142"/>
            <a:ext cx="3288100" cy="1701257"/>
            <a:chOff x="0" y="0"/>
            <a:chExt cx="4384133" cy="2268342"/>
          </a:xfrm>
        </p:grpSpPr>
        <p:grpSp>
          <p:nvGrpSpPr>
            <p:cNvPr id="22" name="Group 22"/>
            <p:cNvGrpSpPr/>
            <p:nvPr/>
          </p:nvGrpSpPr>
          <p:grpSpPr>
            <a:xfrm>
              <a:off x="2310901" y="29855"/>
              <a:ext cx="2073232" cy="1365503"/>
              <a:chOff x="0" y="0"/>
              <a:chExt cx="2075563" cy="136703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Mohamed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Gobba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93174" t="-48422" r="-1288655" b="-2970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350644" y="1450091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Researcher, Alexandria University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26442" y="7096142"/>
            <a:ext cx="3251580" cy="1914299"/>
            <a:chOff x="0" y="0"/>
            <a:chExt cx="4335440" cy="2552399"/>
          </a:xfrm>
        </p:grpSpPr>
        <p:sp>
          <p:nvSpPr>
            <p:cNvPr id="29" name="TextBox 29"/>
            <p:cNvSpPr txBox="1"/>
            <p:nvPr/>
          </p:nvSpPr>
          <p:spPr>
            <a:xfrm>
              <a:off x="2308106" y="1467747"/>
              <a:ext cx="2027334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D. Manager; Madinet Masr Development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2308106" y="29855"/>
              <a:ext cx="1938128" cy="1365503"/>
              <a:chOff x="0" y="0"/>
              <a:chExt cx="1940307" cy="13670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40307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367038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940307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Hanafy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0128" t="-2993" r="-51457" b="-78592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6" name="Group 36"/>
            <p:cNvGrpSpPr/>
            <p:nvPr/>
          </p:nvGrpSpPr>
          <p:grpSpPr>
            <a:xfrm>
              <a:off x="2310901" y="36249"/>
              <a:ext cx="2073232" cy="1238771"/>
              <a:chOff x="0" y="0"/>
              <a:chExt cx="2075563" cy="124016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Jomana Mokhtar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9863" t="-99246" r="-224384" b="-31500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 rot="-5400000">
            <a:off x="-247270" y="4552043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2873726" y="4416780"/>
            <a:ext cx="2416387" cy="877372"/>
            <a:chOff x="0" y="0"/>
            <a:chExt cx="3221850" cy="116983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Tarek Badawy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04250" y="4095795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11404" y="4416780"/>
            <a:ext cx="2977061" cy="758387"/>
            <a:chOff x="0" y="0"/>
            <a:chExt cx="3969414" cy="10111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69414" cy="1011183"/>
            </a:xfrm>
            <a:custGeom>
              <a:avLst/>
              <a:gdLst/>
              <a:ahLst/>
              <a:cxnLst/>
              <a:rect l="l" t="t" r="r" b="b"/>
              <a:pathLst>
                <a:path w="3969414" h="1011183">
                  <a:moveTo>
                    <a:pt x="0" y="0"/>
                  </a:moveTo>
                  <a:lnTo>
                    <a:pt x="3969414" y="0"/>
                  </a:lnTo>
                  <a:lnTo>
                    <a:pt x="3969414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69414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ELKhayat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49463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52980" y="5162165"/>
            <a:ext cx="230373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11405" y="5133336"/>
            <a:ext cx="297706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3: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4238" y="7096142"/>
            <a:ext cx="3438157" cy="2344352"/>
            <a:chOff x="0" y="0"/>
            <a:chExt cx="4584210" cy="3125802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Hadil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Eisawy</a:t>
                </a:r>
                <a:endParaRPr lang="en-US" sz="19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1617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Trainee at the Corporate Governance Department,</a:t>
              </a:r>
            </a:p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AMIC</a:t>
              </a:r>
            </a:p>
            <a:p>
              <a:pPr algn="l">
                <a:lnSpc>
                  <a:spcPts val="1618"/>
                </a:lnSpc>
              </a:pPr>
              <a:endParaRPr lang="en-US" sz="1348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8981" t="-2993" r="-5987" b="-6963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748611" y="7096142"/>
            <a:ext cx="3732489" cy="1628401"/>
            <a:chOff x="0" y="0"/>
            <a:chExt cx="4976652" cy="2171201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28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Counsel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04998"/>
              <a:ext cx="2640185" cy="1365503"/>
              <a:chOff x="0" y="0"/>
              <a:chExt cx="2643153" cy="13670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4315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643153" h="1367038">
                    <a:moveTo>
                      <a:pt x="0" y="0"/>
                    </a:moveTo>
                    <a:lnTo>
                      <a:pt x="2643153" y="0"/>
                    </a:lnTo>
                    <a:lnTo>
                      <a:pt x="264315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64315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Coun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. Abdelrahman Ali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6417" r="-52245" b="-130906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 rot="-5400000">
            <a:off x="-247270" y="45436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79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447315" y="7096142"/>
            <a:ext cx="3288100" cy="1628401"/>
            <a:chOff x="0" y="0"/>
            <a:chExt cx="4384133" cy="2171201"/>
          </a:xfrm>
        </p:grpSpPr>
        <p:grpSp>
          <p:nvGrpSpPr>
            <p:cNvPr id="23" name="Group 23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Nagwa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ElMahdy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466" t="-12727" r="-21126" b="-5165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350644" y="1450091"/>
              <a:ext cx="2033489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Junior Associate, OGH Legal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26442" y="7096142"/>
            <a:ext cx="3251582" cy="1921548"/>
            <a:chOff x="0" y="0"/>
            <a:chExt cx="4335442" cy="2562064"/>
          </a:xfrm>
        </p:grpSpPr>
        <p:sp>
          <p:nvSpPr>
            <p:cNvPr id="30" name="TextBox 30"/>
            <p:cNvSpPr txBox="1"/>
            <p:nvPr/>
          </p:nvSpPr>
          <p:spPr>
            <a:xfrm>
              <a:off x="2308108" y="1467747"/>
              <a:ext cx="2027334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Lecturer Assistant, Civil Engineering Department, GUC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Noha Raslan  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2082" r="-8647" b="-3930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7" name="Group 37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Khalifa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51780" t="-27616" r="-56096" b="-8026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885454" y="4503987"/>
            <a:ext cx="2894202" cy="509674"/>
            <a:chOff x="0" y="0"/>
            <a:chExt cx="3858936" cy="67956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858936" cy="679565"/>
            </a:xfrm>
            <a:custGeom>
              <a:avLst/>
              <a:gdLst/>
              <a:ahLst/>
              <a:cxnLst/>
              <a:rect l="l" t="t" r="r" b="b"/>
              <a:pathLst>
                <a:path w="3858936" h="679565">
                  <a:moveTo>
                    <a:pt x="0" y="0"/>
                  </a:moveTo>
                  <a:lnTo>
                    <a:pt x="3858936" y="0"/>
                  </a:lnTo>
                  <a:lnTo>
                    <a:pt x="3858936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858936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28700" y="4100110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28564" y="4503987"/>
            <a:ext cx="2978522" cy="509674"/>
            <a:chOff x="0" y="0"/>
            <a:chExt cx="3971363" cy="67956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71363" cy="679565"/>
            </a:xfrm>
            <a:custGeom>
              <a:avLst/>
              <a:gdLst/>
              <a:ahLst/>
              <a:cxnLst/>
              <a:rect l="l" t="t" r="r" b="b"/>
              <a:pathLst>
                <a:path w="3971363" h="679565">
                  <a:moveTo>
                    <a:pt x="0" y="0"/>
                  </a:moveTo>
                  <a:lnTo>
                    <a:pt x="3971363" y="0"/>
                  </a:lnTo>
                  <a:lnTo>
                    <a:pt x="3971363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71363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70908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85454" y="5149809"/>
            <a:ext cx="19951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09368" y="5149809"/>
            <a:ext cx="230373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69" y="-1582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5180" y="2155299"/>
            <a:ext cx="4531120" cy="62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Bold"/>
                <a:ea typeface="Poppins Bold"/>
                <a:cs typeface="Poppins Bold"/>
                <a:sym typeface="Poppins Bold"/>
              </a:rPr>
              <a:t>Group 4 - Online: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869336" cy="2615902"/>
            </a:xfrm>
            <a:custGeom>
              <a:avLst/>
              <a:gdLst/>
              <a:ahLst/>
              <a:cxnLst/>
              <a:rect l="l" t="t" r="r" b="b"/>
              <a:pathLst>
                <a:path w="14869336" h="2615902">
                  <a:moveTo>
                    <a:pt x="0" y="0"/>
                  </a:moveTo>
                  <a:lnTo>
                    <a:pt x="14869336" y="0"/>
                  </a:lnTo>
                  <a:lnTo>
                    <a:pt x="14869336" y="2615902"/>
                  </a:lnTo>
                  <a:lnTo>
                    <a:pt x="0" y="2615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4869336" cy="26159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26547" y="8361282"/>
            <a:ext cx="1543086" cy="5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8"/>
              </a:lnSpc>
            </a:pPr>
            <a:r>
              <a:rPr lang="en-US" sz="1299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*Ciarb Student Member -  Observer 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045721" y="7444325"/>
            <a:ext cx="1980139" cy="1024128"/>
            <a:chOff x="0" y="0"/>
            <a:chExt cx="2640185" cy="13655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2640185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58"/>
                </a:lnSpc>
              </a:pPr>
              <a:r>
                <a:rPr lang="en-US" sz="1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Ahmed Ramadan Moussa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255205" y="7237929"/>
            <a:ext cx="1704732" cy="1704733"/>
            <a:chOff x="0" y="0"/>
            <a:chExt cx="2272976" cy="2272977"/>
          </a:xfrm>
        </p:grpSpPr>
        <p:sp>
          <p:nvSpPr>
            <p:cNvPr id="28" name="Freeform 28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3"/>
              <a:stretch>
                <a:fillRect l="-1754" t="-1754" r="-2933" b="-293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250168" y="7503755"/>
            <a:ext cx="1554924" cy="1024128"/>
            <a:chOff x="0" y="0"/>
            <a:chExt cx="2073232" cy="136550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073233" cy="1365504"/>
            </a:xfrm>
            <a:custGeom>
              <a:avLst/>
              <a:gdLst/>
              <a:ahLst/>
              <a:cxnLst/>
              <a:rect l="l" t="t" r="r" b="b"/>
              <a:pathLst>
                <a:path w="2073233" h="1365504">
                  <a:moveTo>
                    <a:pt x="0" y="0"/>
                  </a:moveTo>
                  <a:lnTo>
                    <a:pt x="2073233" y="0"/>
                  </a:lnTo>
                  <a:lnTo>
                    <a:pt x="2073233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2073232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58"/>
                </a:lnSpc>
              </a:pPr>
              <a:r>
                <a:rPr lang="en-US" sz="1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Saher Bassem Lotfy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478826" y="7311841"/>
            <a:ext cx="1704732" cy="1704733"/>
            <a:chOff x="0" y="0"/>
            <a:chExt cx="2272977" cy="2272977"/>
          </a:xfrm>
        </p:grpSpPr>
        <p:sp>
          <p:nvSpPr>
            <p:cNvPr id="40" name="Freeform 40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4"/>
              <a:stretch>
                <a:fillRect l="-1754" t="-31218" r="-2933" b="-3239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203128" y="8429967"/>
            <a:ext cx="1525118" cy="5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8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*Ciarb Student Member -  Observer  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2391984" y="7463744"/>
            <a:ext cx="1554924" cy="929079"/>
            <a:chOff x="0" y="0"/>
            <a:chExt cx="2073232" cy="12387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073233" cy="1238772"/>
            </a:xfrm>
            <a:custGeom>
              <a:avLst/>
              <a:gdLst/>
              <a:ahLst/>
              <a:cxnLst/>
              <a:rect l="l" t="t" r="r" b="b"/>
              <a:pathLst>
                <a:path w="2073233" h="1238772">
                  <a:moveTo>
                    <a:pt x="0" y="0"/>
                  </a:moveTo>
                  <a:lnTo>
                    <a:pt x="2073233" y="0"/>
                  </a:lnTo>
                  <a:lnTo>
                    <a:pt x="2073233" y="1238772"/>
                  </a:lnTo>
                  <a:lnTo>
                    <a:pt x="0" y="123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2073232" cy="1238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58"/>
                </a:lnSpc>
              </a:pPr>
              <a:r>
                <a:rPr lang="en-US" sz="1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Ahmed Samir Ali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593259" y="7311841"/>
            <a:ext cx="1704732" cy="1704733"/>
            <a:chOff x="0" y="0"/>
            <a:chExt cx="2272977" cy="2272977"/>
          </a:xfrm>
        </p:grpSpPr>
        <p:sp>
          <p:nvSpPr>
            <p:cNvPr id="53" name="Freeform 53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5"/>
              <a:stretch>
                <a:fillRect l="-6336" t="-1754" r="-7515" b="-293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684730" y="2405612"/>
            <a:ext cx="2416388" cy="640320"/>
          </a:xfrm>
          <a:custGeom>
            <a:avLst/>
            <a:gdLst/>
            <a:ahLst/>
            <a:cxnLst/>
            <a:rect l="l" t="t" r="r" b="b"/>
            <a:pathLst>
              <a:path w="2416388" h="640320">
                <a:moveTo>
                  <a:pt x="0" y="0"/>
                </a:moveTo>
                <a:lnTo>
                  <a:pt x="2416388" y="0"/>
                </a:lnTo>
                <a:lnTo>
                  <a:pt x="2416388" y="640319"/>
                </a:lnTo>
                <a:lnTo>
                  <a:pt x="0" y="64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TextBox 80"/>
          <p:cNvSpPr txBox="1"/>
          <p:nvPr/>
        </p:nvSpPr>
        <p:spPr>
          <a:xfrm>
            <a:off x="12421791" y="8395182"/>
            <a:ext cx="1525118" cy="61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8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Engineer, Saudi Icon - Observer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898478-3311-1B32-0FF5-EB7CB046E971}"/>
              </a:ext>
            </a:extLst>
          </p:cNvPr>
          <p:cNvGrpSpPr/>
          <p:nvPr/>
        </p:nvGrpSpPr>
        <p:grpSpPr>
          <a:xfrm>
            <a:off x="76201" y="2492255"/>
            <a:ext cx="13527047" cy="2275260"/>
            <a:chOff x="336145" y="3818705"/>
            <a:chExt cx="13527047" cy="2275260"/>
          </a:xfrm>
        </p:grpSpPr>
        <p:grpSp>
          <p:nvGrpSpPr>
            <p:cNvPr id="56" name="Group 56"/>
            <p:cNvGrpSpPr/>
            <p:nvPr/>
          </p:nvGrpSpPr>
          <p:grpSpPr>
            <a:xfrm>
              <a:off x="964676" y="4045098"/>
              <a:ext cx="1767649" cy="1767649"/>
              <a:chOff x="0" y="0"/>
              <a:chExt cx="2356865" cy="235686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38100" y="38100"/>
                <a:ext cx="2251456" cy="2251456"/>
              </a:xfrm>
              <a:custGeom>
                <a:avLst/>
                <a:gdLst/>
                <a:ahLst/>
                <a:cxnLst/>
                <a:rect l="l" t="t" r="r" b="b"/>
                <a:pathLst>
                  <a:path w="2251456" h="2251456">
                    <a:moveTo>
                      <a:pt x="1125728" y="0"/>
                    </a:moveTo>
                    <a:cubicBezTo>
                      <a:pt x="503936" y="0"/>
                      <a:pt x="0" y="503936"/>
                      <a:pt x="0" y="1125728"/>
                    </a:cubicBezTo>
                    <a:cubicBezTo>
                      <a:pt x="0" y="1747520"/>
                      <a:pt x="503936" y="2251456"/>
                      <a:pt x="1125728" y="2251456"/>
                    </a:cubicBezTo>
                    <a:cubicBezTo>
                      <a:pt x="1747520" y="2251456"/>
                      <a:pt x="2251456" y="1747520"/>
                      <a:pt x="2251456" y="1125728"/>
                    </a:cubicBezTo>
                    <a:cubicBezTo>
                      <a:pt x="2251456" y="503936"/>
                      <a:pt x="1747393" y="0"/>
                      <a:pt x="1125728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692" t="-1692" r="-2989" b="-298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0" y="0"/>
                <a:ext cx="2327656" cy="2327656"/>
              </a:xfrm>
              <a:custGeom>
                <a:avLst/>
                <a:gdLst/>
                <a:ahLst/>
                <a:cxnLst/>
                <a:rect l="l" t="t" r="r" b="b"/>
                <a:pathLst>
                  <a:path w="2327656" h="2327656">
                    <a:moveTo>
                      <a:pt x="1163828" y="76200"/>
                    </a:moveTo>
                    <a:cubicBezTo>
                      <a:pt x="563118" y="76200"/>
                      <a:pt x="76200" y="563118"/>
                      <a:pt x="76200" y="1163828"/>
                    </a:cubicBezTo>
                    <a:lnTo>
                      <a:pt x="38100" y="1163828"/>
                    </a:lnTo>
                    <a:lnTo>
                      <a:pt x="76200" y="1163828"/>
                    </a:lnTo>
                    <a:cubicBezTo>
                      <a:pt x="76200" y="1764538"/>
                      <a:pt x="563118" y="2251456"/>
                      <a:pt x="1163828" y="2251456"/>
                    </a:cubicBezTo>
                    <a:lnTo>
                      <a:pt x="1163828" y="2289556"/>
                    </a:lnTo>
                    <a:lnTo>
                      <a:pt x="1163828" y="2251456"/>
                    </a:lnTo>
                    <a:cubicBezTo>
                      <a:pt x="1764538" y="2251456"/>
                      <a:pt x="2251456" y="1764538"/>
                      <a:pt x="2251456" y="1163828"/>
                    </a:cubicBezTo>
                    <a:lnTo>
                      <a:pt x="2289556" y="1163828"/>
                    </a:lnTo>
                    <a:lnTo>
                      <a:pt x="2251456" y="1163828"/>
                    </a:lnTo>
                    <a:cubicBezTo>
                      <a:pt x="2251329" y="563118"/>
                      <a:pt x="1764411" y="76200"/>
                      <a:pt x="1163828" y="76200"/>
                    </a:cubicBezTo>
                    <a:lnTo>
                      <a:pt x="1163828" y="38100"/>
                    </a:lnTo>
                    <a:lnTo>
                      <a:pt x="1163828" y="76200"/>
                    </a:lnTo>
                    <a:moveTo>
                      <a:pt x="1163828" y="0"/>
                    </a:moveTo>
                    <a:cubicBezTo>
                      <a:pt x="1806575" y="0"/>
                      <a:pt x="2327656" y="521081"/>
                      <a:pt x="2327656" y="1163828"/>
                    </a:cubicBezTo>
                    <a:cubicBezTo>
                      <a:pt x="2327656" y="1806575"/>
                      <a:pt x="1806575" y="2327656"/>
                      <a:pt x="1163828" y="2327656"/>
                    </a:cubicBezTo>
                    <a:cubicBezTo>
                      <a:pt x="521081" y="2327656"/>
                      <a:pt x="0" y="1806448"/>
                      <a:pt x="0" y="1163828"/>
                    </a:cubicBezTo>
                    <a:cubicBezTo>
                      <a:pt x="0" y="521208"/>
                      <a:pt x="521081" y="0"/>
                      <a:pt x="1163828" y="0"/>
                    </a:cubicBezTo>
                    <a:close/>
                  </a:path>
                </a:pathLst>
              </a:custGeom>
              <a:solidFill>
                <a:srgbClr val="7D1213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2896965" y="5115322"/>
              <a:ext cx="2544994" cy="442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Independent Arbitrator and Mediator (Bahrain)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9080413" y="4174780"/>
              <a:ext cx="1767649" cy="1767649"/>
              <a:chOff x="0" y="0"/>
              <a:chExt cx="2356865" cy="235686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8100" y="38100"/>
                <a:ext cx="2251456" cy="2251456"/>
              </a:xfrm>
              <a:custGeom>
                <a:avLst/>
                <a:gdLst/>
                <a:ahLst/>
                <a:cxnLst/>
                <a:rect l="l" t="t" r="r" b="b"/>
                <a:pathLst>
                  <a:path w="2251456" h="2251456">
                    <a:moveTo>
                      <a:pt x="1125728" y="0"/>
                    </a:moveTo>
                    <a:cubicBezTo>
                      <a:pt x="503936" y="0"/>
                      <a:pt x="0" y="503936"/>
                      <a:pt x="0" y="1125728"/>
                    </a:cubicBezTo>
                    <a:cubicBezTo>
                      <a:pt x="0" y="1747520"/>
                      <a:pt x="503936" y="2251456"/>
                      <a:pt x="1125728" y="2251456"/>
                    </a:cubicBezTo>
                    <a:cubicBezTo>
                      <a:pt x="1747520" y="2251456"/>
                      <a:pt x="2251456" y="1747520"/>
                      <a:pt x="2251456" y="1125728"/>
                    </a:cubicBezTo>
                    <a:cubicBezTo>
                      <a:pt x="2251456" y="503936"/>
                      <a:pt x="1747393" y="0"/>
                      <a:pt x="1125728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692" t="-1692" r="-2989" b="-298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2327656" cy="2327656"/>
              </a:xfrm>
              <a:custGeom>
                <a:avLst/>
                <a:gdLst/>
                <a:ahLst/>
                <a:cxnLst/>
                <a:rect l="l" t="t" r="r" b="b"/>
                <a:pathLst>
                  <a:path w="2327656" h="2327656">
                    <a:moveTo>
                      <a:pt x="1163828" y="76200"/>
                    </a:moveTo>
                    <a:cubicBezTo>
                      <a:pt x="563118" y="76200"/>
                      <a:pt x="76200" y="563118"/>
                      <a:pt x="76200" y="1163828"/>
                    </a:cubicBezTo>
                    <a:lnTo>
                      <a:pt x="38100" y="1163828"/>
                    </a:lnTo>
                    <a:lnTo>
                      <a:pt x="76200" y="1163828"/>
                    </a:lnTo>
                    <a:cubicBezTo>
                      <a:pt x="76200" y="1764538"/>
                      <a:pt x="563118" y="2251456"/>
                      <a:pt x="1163828" y="2251456"/>
                    </a:cubicBezTo>
                    <a:lnTo>
                      <a:pt x="1163828" y="2289556"/>
                    </a:lnTo>
                    <a:lnTo>
                      <a:pt x="1163828" y="2251456"/>
                    </a:lnTo>
                    <a:cubicBezTo>
                      <a:pt x="1764538" y="2251456"/>
                      <a:pt x="2251456" y="1764538"/>
                      <a:pt x="2251456" y="1163828"/>
                    </a:cubicBezTo>
                    <a:lnTo>
                      <a:pt x="2289556" y="1163828"/>
                    </a:lnTo>
                    <a:lnTo>
                      <a:pt x="2251456" y="1163828"/>
                    </a:lnTo>
                    <a:cubicBezTo>
                      <a:pt x="2251329" y="563118"/>
                      <a:pt x="1764411" y="76200"/>
                      <a:pt x="1163828" y="76200"/>
                    </a:cubicBezTo>
                    <a:lnTo>
                      <a:pt x="1163828" y="38100"/>
                    </a:lnTo>
                    <a:lnTo>
                      <a:pt x="1163828" y="76200"/>
                    </a:lnTo>
                    <a:moveTo>
                      <a:pt x="1163828" y="0"/>
                    </a:moveTo>
                    <a:cubicBezTo>
                      <a:pt x="1806575" y="0"/>
                      <a:pt x="2327656" y="521081"/>
                      <a:pt x="2327656" y="1163828"/>
                    </a:cubicBezTo>
                    <a:cubicBezTo>
                      <a:pt x="2327656" y="1806575"/>
                      <a:pt x="1806575" y="2327656"/>
                      <a:pt x="1163828" y="2327656"/>
                    </a:cubicBezTo>
                    <a:cubicBezTo>
                      <a:pt x="521081" y="2327656"/>
                      <a:pt x="0" y="1806448"/>
                      <a:pt x="0" y="1163828"/>
                    </a:cubicBezTo>
                    <a:cubicBezTo>
                      <a:pt x="0" y="521208"/>
                      <a:pt x="521081" y="0"/>
                      <a:pt x="1163828" y="0"/>
                    </a:cubicBezTo>
                    <a:close/>
                  </a:path>
                </a:pathLst>
              </a:custGeom>
              <a:solidFill>
                <a:srgbClr val="7D1213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10925646" y="5140076"/>
              <a:ext cx="1995156" cy="653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Manager - DAMAC Properties (UAE)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2898625" y="4374024"/>
              <a:ext cx="3061104" cy="863673"/>
              <a:chOff x="0" y="0"/>
              <a:chExt cx="4081473" cy="1151564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081473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4081473" h="1151564">
                    <a:moveTo>
                      <a:pt x="0" y="0"/>
                    </a:moveTo>
                    <a:lnTo>
                      <a:pt x="4081473" y="0"/>
                    </a:lnTo>
                    <a:lnTo>
                      <a:pt x="4081473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0"/>
                <a:ext cx="4081473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60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Aseel Zimmo</a:t>
                </a: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10941785" y="4541343"/>
              <a:ext cx="2921407" cy="863673"/>
              <a:chOff x="0" y="0"/>
              <a:chExt cx="3895210" cy="1151564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3895210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3895210" h="1151564">
                    <a:moveTo>
                      <a:pt x="0" y="0"/>
                    </a:moveTo>
                    <a:lnTo>
                      <a:pt x="3895210" y="0"/>
                    </a:lnTo>
                    <a:lnTo>
                      <a:pt x="3895210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0"/>
                <a:ext cx="3895210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60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Ola Elshamy</a:t>
                </a: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 rot="16200000">
              <a:off x="-544169" y="4699019"/>
              <a:ext cx="2145162" cy="38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8"/>
                </a:lnSpc>
              </a:pPr>
              <a:r>
                <a:rPr lang="en-US" sz="2400" b="1" dirty="0">
                  <a:solidFill>
                    <a:srgbClr val="78000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Mentor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 rot="-5400000">
              <a:off x="7509837" y="4771715"/>
              <a:ext cx="1894480" cy="750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8"/>
                </a:lnSpc>
              </a:pPr>
              <a:r>
                <a:rPr lang="en-US" sz="2400" b="1">
                  <a:solidFill>
                    <a:srgbClr val="78000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Mentor </a:t>
              </a:r>
            </a:p>
            <a:p>
              <a:pPr algn="ctr">
                <a:lnSpc>
                  <a:spcPts val="2878"/>
                </a:lnSpc>
              </a:pPr>
              <a:r>
                <a:rPr lang="en-US" sz="2400" b="1">
                  <a:solidFill>
                    <a:srgbClr val="78000C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Supporter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0ADF96B-2798-5087-A208-423A0D684331}"/>
              </a:ext>
            </a:extLst>
          </p:cNvPr>
          <p:cNvGrpSpPr/>
          <p:nvPr/>
        </p:nvGrpSpPr>
        <p:grpSpPr>
          <a:xfrm>
            <a:off x="109169" y="4838700"/>
            <a:ext cx="17843372" cy="2431210"/>
            <a:chOff x="109169" y="5524500"/>
            <a:chExt cx="17843372" cy="2431210"/>
          </a:xfrm>
        </p:grpSpPr>
        <p:sp>
          <p:nvSpPr>
            <p:cNvPr id="78" name="TextBox 78"/>
            <p:cNvSpPr txBox="1"/>
            <p:nvPr/>
          </p:nvSpPr>
          <p:spPr>
            <a:xfrm>
              <a:off x="12568619" y="6579394"/>
              <a:ext cx="1513528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Certified Expert Witness (RICS), Senior Commercial and Contracts Manager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B633036-7916-682E-9B01-AF37066B6182}"/>
                </a:ext>
              </a:extLst>
            </p:cNvPr>
            <p:cNvGrpSpPr/>
            <p:nvPr/>
          </p:nvGrpSpPr>
          <p:grpSpPr>
            <a:xfrm>
              <a:off x="109169" y="5524500"/>
              <a:ext cx="17843372" cy="2431210"/>
              <a:chOff x="109169" y="6367414"/>
              <a:chExt cx="17843372" cy="243121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5684976" y="6656388"/>
                <a:ext cx="1704982" cy="1024128"/>
                <a:chOff x="0" y="0"/>
                <a:chExt cx="2273309" cy="1365504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273309" cy="136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309" h="1365504">
                      <a:moveTo>
                        <a:pt x="0" y="0"/>
                      </a:moveTo>
                      <a:lnTo>
                        <a:pt x="2273309" y="0"/>
                      </a:lnTo>
                      <a:lnTo>
                        <a:pt x="2273309" y="1365504"/>
                      </a:lnTo>
                      <a:lnTo>
                        <a:pt x="0" y="1365504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0" y="0"/>
                  <a:ext cx="2273309" cy="1365504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l">
                    <a:lnSpc>
                      <a:spcPts val="2158"/>
                    </a:lnSpc>
                  </a:pPr>
                  <a:r>
                    <a:rPr lang="en-US" sz="1999">
                      <a:solidFill>
                        <a:srgbClr val="00000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Eng. Mohamed Ashraf </a:t>
                  </a:r>
                </a:p>
              </p:txBody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5684975" y="7797175"/>
                <a:ext cx="1634717" cy="6538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18"/>
                  </a:lnSpc>
                </a:pPr>
                <a:r>
                  <a:rPr lang="en-US" sz="1348" dirty="0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Business Valuation Manager, Ministry of Energy</a:t>
                </a:r>
              </a:p>
            </p:txBody>
          </p:sp>
          <p:grpSp>
            <p:nvGrpSpPr>
              <p:cNvPr id="13" name="Group 13"/>
              <p:cNvGrpSpPr/>
              <p:nvPr/>
            </p:nvGrpSpPr>
            <p:grpSpPr>
              <a:xfrm>
                <a:off x="3913635" y="6646797"/>
                <a:ext cx="1704732" cy="1704733"/>
                <a:chOff x="0" y="0"/>
                <a:chExt cx="2272976" cy="2272977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38100" y="38100"/>
                  <a:ext cx="2171192" cy="21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192" h="2171192">
                      <a:moveTo>
                        <a:pt x="1085596" y="0"/>
                      </a:moveTo>
                      <a:cubicBezTo>
                        <a:pt x="486029" y="0"/>
                        <a:pt x="0" y="486029"/>
                        <a:pt x="0" y="1085596"/>
                      </a:cubicBezTo>
                      <a:cubicBezTo>
                        <a:pt x="0" y="1685163"/>
                        <a:pt x="486029" y="2171192"/>
                        <a:pt x="1085596" y="2171192"/>
                      </a:cubicBezTo>
                      <a:cubicBezTo>
                        <a:pt x="1685163" y="2171192"/>
                        <a:pt x="2171192" y="1685163"/>
                        <a:pt x="2171192" y="1085596"/>
                      </a:cubicBezTo>
                      <a:cubicBezTo>
                        <a:pt x="2171192" y="486029"/>
                        <a:pt x="1685163" y="0"/>
                        <a:pt x="1085596" y="0"/>
                      </a:cubicBezTo>
                      <a:close/>
                    </a:path>
                  </a:pathLst>
                </a:custGeom>
                <a:blipFill>
                  <a:blip r:embed="rId10"/>
                  <a:stretch>
                    <a:fillRect l="-4509" t="-1754" r="-5688" b="-2933"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2247392" cy="224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392" h="2247392">
                      <a:moveTo>
                        <a:pt x="1123696" y="76200"/>
                      </a:moveTo>
                      <a:cubicBezTo>
                        <a:pt x="545211" y="76200"/>
                        <a:pt x="76200" y="545211"/>
                        <a:pt x="76200" y="1123696"/>
                      </a:cubicBezTo>
                      <a:lnTo>
                        <a:pt x="38100" y="1123696"/>
                      </a:lnTo>
                      <a:lnTo>
                        <a:pt x="76200" y="1123696"/>
                      </a:lnTo>
                      <a:cubicBezTo>
                        <a:pt x="76200" y="1702181"/>
                        <a:pt x="545211" y="2171192"/>
                        <a:pt x="1123696" y="2171192"/>
                      </a:cubicBezTo>
                      <a:lnTo>
                        <a:pt x="1123696" y="2209292"/>
                      </a:lnTo>
                      <a:lnTo>
                        <a:pt x="1123696" y="2171192"/>
                      </a:lnTo>
                      <a:cubicBezTo>
                        <a:pt x="1702181" y="2171192"/>
                        <a:pt x="2171192" y="1702181"/>
                        <a:pt x="2171192" y="1123696"/>
                      </a:cubicBezTo>
                      <a:lnTo>
                        <a:pt x="2209292" y="1123696"/>
                      </a:lnTo>
                      <a:lnTo>
                        <a:pt x="2171192" y="1123696"/>
                      </a:lnTo>
                      <a:cubicBezTo>
                        <a:pt x="2171192" y="545211"/>
                        <a:pt x="1702181" y="76200"/>
                        <a:pt x="1123696" y="76200"/>
                      </a:cubicBezTo>
                      <a:lnTo>
                        <a:pt x="1123696" y="38100"/>
                      </a:lnTo>
                      <a:lnTo>
                        <a:pt x="1123696" y="76200"/>
                      </a:lnTo>
                      <a:moveTo>
                        <a:pt x="1123696" y="0"/>
                      </a:moveTo>
                      <a:cubicBezTo>
                        <a:pt x="1744345" y="0"/>
                        <a:pt x="2247392" y="503047"/>
                        <a:pt x="2247392" y="1123696"/>
                      </a:cubicBezTo>
                      <a:cubicBezTo>
                        <a:pt x="2247392" y="1744345"/>
                        <a:pt x="1744345" y="2247392"/>
                        <a:pt x="1123696" y="2247392"/>
                      </a:cubicBezTo>
                      <a:cubicBezTo>
                        <a:pt x="503047" y="2247392"/>
                        <a:pt x="0" y="1744345"/>
                        <a:pt x="0" y="1123696"/>
                      </a:cubicBezTo>
                      <a:cubicBezTo>
                        <a:pt x="0" y="503047"/>
                        <a:pt x="503047" y="0"/>
                        <a:pt x="1123696" y="0"/>
                      </a:cubicBezTo>
                      <a:close/>
                    </a:path>
                  </a:pathLst>
                </a:custGeom>
                <a:solidFill>
                  <a:srgbClr val="7D1213"/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" name="TextBox 16"/>
              <p:cNvSpPr txBox="1"/>
              <p:nvPr/>
            </p:nvSpPr>
            <p:spPr>
              <a:xfrm>
                <a:off x="9120893" y="7477923"/>
                <a:ext cx="1543086" cy="10770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18"/>
                  </a:lnSpc>
                </a:pPr>
                <a:r>
                  <a:rPr lang="en-US" sz="1348" dirty="0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Planning Engineer at Al </a:t>
                </a:r>
                <a:r>
                  <a:rPr lang="en-US" sz="1348" dirty="0" err="1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Nafel</a:t>
                </a:r>
                <a:r>
                  <a:rPr lang="en-US" sz="1348" dirty="0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Building Construction</a:t>
                </a:r>
              </a:p>
              <a:p>
                <a:pPr algn="l">
                  <a:lnSpc>
                    <a:spcPts val="1618"/>
                  </a:lnSpc>
                </a:pPr>
                <a:r>
                  <a:rPr lang="en-US" sz="1348" dirty="0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Contracts </a:t>
                </a:r>
              </a:p>
            </p:txBody>
          </p:sp>
          <p:grpSp>
            <p:nvGrpSpPr>
              <p:cNvPr id="17" name="Group 17"/>
              <p:cNvGrpSpPr/>
              <p:nvPr/>
            </p:nvGrpSpPr>
            <p:grpSpPr>
              <a:xfrm>
                <a:off x="9079329" y="6411705"/>
                <a:ext cx="2011018" cy="1330001"/>
                <a:chOff x="-41172" y="-407831"/>
                <a:chExt cx="2681357" cy="1773335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2640185" cy="136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0185" h="1365504">
                      <a:moveTo>
                        <a:pt x="0" y="0"/>
                      </a:moveTo>
                      <a:lnTo>
                        <a:pt x="2640185" y="0"/>
                      </a:lnTo>
                      <a:lnTo>
                        <a:pt x="2640185" y="1365504"/>
                      </a:lnTo>
                      <a:lnTo>
                        <a:pt x="0" y="1365504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-41172" y="-407831"/>
                  <a:ext cx="2640185" cy="1365504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l">
                    <a:lnSpc>
                      <a:spcPts val="2158"/>
                    </a:lnSpc>
                  </a:pPr>
                  <a:r>
                    <a:rPr lang="en-US" sz="1999" dirty="0">
                      <a:solidFill>
                        <a:srgbClr val="00000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Eng. Muhammed Abdelwahab</a:t>
                  </a:r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7319679" y="6374141"/>
                <a:ext cx="1704732" cy="1704733"/>
                <a:chOff x="0" y="0"/>
                <a:chExt cx="2272976" cy="2272978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38100" y="38100"/>
                  <a:ext cx="2171192" cy="21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192" h="2171192">
                      <a:moveTo>
                        <a:pt x="1085596" y="0"/>
                      </a:moveTo>
                      <a:cubicBezTo>
                        <a:pt x="486029" y="0"/>
                        <a:pt x="0" y="486029"/>
                        <a:pt x="0" y="1085596"/>
                      </a:cubicBezTo>
                      <a:cubicBezTo>
                        <a:pt x="0" y="1685163"/>
                        <a:pt x="486029" y="2171192"/>
                        <a:pt x="1085596" y="2171192"/>
                      </a:cubicBezTo>
                      <a:cubicBezTo>
                        <a:pt x="1685163" y="2171192"/>
                        <a:pt x="2171192" y="1685163"/>
                        <a:pt x="2171192" y="1085596"/>
                      </a:cubicBezTo>
                      <a:cubicBezTo>
                        <a:pt x="2171192" y="486029"/>
                        <a:pt x="1685163" y="0"/>
                        <a:pt x="1085596" y="0"/>
                      </a:cubicBezTo>
                      <a:close/>
                    </a:path>
                  </a:pathLst>
                </a:custGeom>
                <a:blipFill>
                  <a:blip r:embed="rId11"/>
                  <a:stretch>
                    <a:fillRect l="-1754" t="-1754" r="-2933" b="-2933"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2247392" cy="224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392" h="2247392">
                      <a:moveTo>
                        <a:pt x="1123696" y="76200"/>
                      </a:moveTo>
                      <a:cubicBezTo>
                        <a:pt x="545211" y="76200"/>
                        <a:pt x="76200" y="545211"/>
                        <a:pt x="76200" y="1123696"/>
                      </a:cubicBezTo>
                      <a:lnTo>
                        <a:pt x="38100" y="1123696"/>
                      </a:lnTo>
                      <a:lnTo>
                        <a:pt x="76200" y="1123696"/>
                      </a:lnTo>
                      <a:cubicBezTo>
                        <a:pt x="76200" y="1702181"/>
                        <a:pt x="545211" y="2171192"/>
                        <a:pt x="1123696" y="2171192"/>
                      </a:cubicBezTo>
                      <a:lnTo>
                        <a:pt x="1123696" y="2209292"/>
                      </a:lnTo>
                      <a:lnTo>
                        <a:pt x="1123696" y="2171192"/>
                      </a:lnTo>
                      <a:cubicBezTo>
                        <a:pt x="1702181" y="2171192"/>
                        <a:pt x="2171192" y="1702181"/>
                        <a:pt x="2171192" y="1123696"/>
                      </a:cubicBezTo>
                      <a:lnTo>
                        <a:pt x="2209292" y="1123696"/>
                      </a:lnTo>
                      <a:lnTo>
                        <a:pt x="2171192" y="1123696"/>
                      </a:lnTo>
                      <a:cubicBezTo>
                        <a:pt x="2171192" y="545211"/>
                        <a:pt x="1702181" y="76200"/>
                        <a:pt x="1123696" y="76200"/>
                      </a:cubicBezTo>
                      <a:lnTo>
                        <a:pt x="1123696" y="38100"/>
                      </a:lnTo>
                      <a:lnTo>
                        <a:pt x="1123696" y="76200"/>
                      </a:lnTo>
                      <a:moveTo>
                        <a:pt x="1123696" y="0"/>
                      </a:moveTo>
                      <a:cubicBezTo>
                        <a:pt x="1744345" y="0"/>
                        <a:pt x="2247392" y="503047"/>
                        <a:pt x="2247392" y="1123696"/>
                      </a:cubicBezTo>
                      <a:cubicBezTo>
                        <a:pt x="2247392" y="1744345"/>
                        <a:pt x="1744345" y="2247392"/>
                        <a:pt x="1123696" y="2247392"/>
                      </a:cubicBezTo>
                      <a:cubicBezTo>
                        <a:pt x="503047" y="2247392"/>
                        <a:pt x="0" y="1744345"/>
                        <a:pt x="0" y="1123696"/>
                      </a:cubicBezTo>
                      <a:cubicBezTo>
                        <a:pt x="0" y="503047"/>
                        <a:pt x="503047" y="0"/>
                        <a:pt x="1123696" y="0"/>
                      </a:cubicBezTo>
                      <a:close/>
                    </a:path>
                  </a:pathLst>
                </a:custGeom>
                <a:solidFill>
                  <a:srgbClr val="7D1213"/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12538811" y="6367414"/>
                <a:ext cx="1847449" cy="1024128"/>
                <a:chOff x="0" y="0"/>
                <a:chExt cx="2463265" cy="1365504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0" y="0"/>
                  <a:ext cx="2463266" cy="136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266" h="1365504">
                      <a:moveTo>
                        <a:pt x="0" y="0"/>
                      </a:moveTo>
                      <a:lnTo>
                        <a:pt x="2463266" y="0"/>
                      </a:lnTo>
                      <a:lnTo>
                        <a:pt x="2463266" y="1365504"/>
                      </a:lnTo>
                      <a:lnTo>
                        <a:pt x="0" y="1365504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0" y="0"/>
                  <a:ext cx="2463265" cy="1365504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l">
                    <a:lnSpc>
                      <a:spcPts val="2158"/>
                    </a:lnSpc>
                  </a:pPr>
                  <a:r>
                    <a:rPr lang="en-US" sz="1999" dirty="0">
                      <a:solidFill>
                        <a:srgbClr val="00000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Eng. Mohamed Ashmawy</a:t>
                  </a:r>
                </a:p>
              </p:txBody>
            </p:sp>
          </p:grpSp>
          <p:grpSp>
            <p:nvGrpSpPr>
              <p:cNvPr id="33" name="Group 33"/>
              <p:cNvGrpSpPr/>
              <p:nvPr/>
            </p:nvGrpSpPr>
            <p:grpSpPr>
              <a:xfrm>
                <a:off x="10767470" y="6707987"/>
                <a:ext cx="1704732" cy="1704733"/>
                <a:chOff x="0" y="0"/>
                <a:chExt cx="2272976" cy="2272978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38100" y="38100"/>
                  <a:ext cx="2171192" cy="21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192" h="2171192">
                      <a:moveTo>
                        <a:pt x="1085596" y="0"/>
                      </a:moveTo>
                      <a:cubicBezTo>
                        <a:pt x="486029" y="0"/>
                        <a:pt x="0" y="486029"/>
                        <a:pt x="0" y="1085596"/>
                      </a:cubicBezTo>
                      <a:cubicBezTo>
                        <a:pt x="0" y="1685163"/>
                        <a:pt x="486029" y="2171192"/>
                        <a:pt x="1085596" y="2171192"/>
                      </a:cubicBezTo>
                      <a:cubicBezTo>
                        <a:pt x="1685163" y="2171192"/>
                        <a:pt x="2171192" y="1685163"/>
                        <a:pt x="2171192" y="1085596"/>
                      </a:cubicBezTo>
                      <a:cubicBezTo>
                        <a:pt x="2171192" y="486029"/>
                        <a:pt x="1685163" y="0"/>
                        <a:pt x="1085596" y="0"/>
                      </a:cubicBezTo>
                      <a:close/>
                    </a:path>
                  </a:pathLst>
                </a:custGeom>
                <a:blipFill>
                  <a:blip r:embed="rId12"/>
                  <a:stretch>
                    <a:fillRect l="-1754" t="-1754" r="-2933" b="-2933"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2247392" cy="224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392" h="2247392">
                      <a:moveTo>
                        <a:pt x="1123696" y="76200"/>
                      </a:moveTo>
                      <a:cubicBezTo>
                        <a:pt x="545211" y="76200"/>
                        <a:pt x="76200" y="545211"/>
                        <a:pt x="76200" y="1123696"/>
                      </a:cubicBezTo>
                      <a:lnTo>
                        <a:pt x="38100" y="1123696"/>
                      </a:lnTo>
                      <a:lnTo>
                        <a:pt x="76200" y="1123696"/>
                      </a:lnTo>
                      <a:cubicBezTo>
                        <a:pt x="76200" y="1702181"/>
                        <a:pt x="545211" y="2171192"/>
                        <a:pt x="1123696" y="2171192"/>
                      </a:cubicBezTo>
                      <a:lnTo>
                        <a:pt x="1123696" y="2209292"/>
                      </a:lnTo>
                      <a:lnTo>
                        <a:pt x="1123696" y="2171192"/>
                      </a:lnTo>
                      <a:cubicBezTo>
                        <a:pt x="1702181" y="2171192"/>
                        <a:pt x="2171192" y="1702181"/>
                        <a:pt x="2171192" y="1123696"/>
                      </a:cubicBezTo>
                      <a:lnTo>
                        <a:pt x="2209292" y="1123696"/>
                      </a:lnTo>
                      <a:lnTo>
                        <a:pt x="2171192" y="1123696"/>
                      </a:lnTo>
                      <a:cubicBezTo>
                        <a:pt x="2171192" y="545211"/>
                        <a:pt x="1702181" y="76200"/>
                        <a:pt x="1123696" y="76200"/>
                      </a:cubicBezTo>
                      <a:lnTo>
                        <a:pt x="1123696" y="38100"/>
                      </a:lnTo>
                      <a:lnTo>
                        <a:pt x="1123696" y="76200"/>
                      </a:lnTo>
                      <a:moveTo>
                        <a:pt x="1123696" y="0"/>
                      </a:moveTo>
                      <a:cubicBezTo>
                        <a:pt x="1744345" y="0"/>
                        <a:pt x="2247392" y="503047"/>
                        <a:pt x="2247392" y="1123696"/>
                      </a:cubicBezTo>
                      <a:cubicBezTo>
                        <a:pt x="2247392" y="1744345"/>
                        <a:pt x="1744345" y="2247392"/>
                        <a:pt x="1123696" y="2247392"/>
                      </a:cubicBezTo>
                      <a:cubicBezTo>
                        <a:pt x="503047" y="2247392"/>
                        <a:pt x="0" y="1744345"/>
                        <a:pt x="0" y="1123696"/>
                      </a:cubicBezTo>
                      <a:cubicBezTo>
                        <a:pt x="0" y="503047"/>
                        <a:pt x="503047" y="0"/>
                        <a:pt x="1123696" y="0"/>
                      </a:cubicBezTo>
                      <a:close/>
                    </a:path>
                  </a:pathLst>
                </a:custGeom>
                <a:solidFill>
                  <a:srgbClr val="7D1213"/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3" name="Group 43"/>
              <p:cNvGrpSpPr/>
              <p:nvPr/>
            </p:nvGrpSpPr>
            <p:grpSpPr>
              <a:xfrm>
                <a:off x="2326456" y="6611257"/>
                <a:ext cx="1453596" cy="1024128"/>
                <a:chOff x="0" y="0"/>
                <a:chExt cx="1938128" cy="1365504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0"/>
                  <a:ext cx="1938128" cy="136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128" h="1365504">
                      <a:moveTo>
                        <a:pt x="0" y="0"/>
                      </a:moveTo>
                      <a:lnTo>
                        <a:pt x="1938128" y="0"/>
                      </a:lnTo>
                      <a:lnTo>
                        <a:pt x="1938128" y="1365504"/>
                      </a:lnTo>
                      <a:lnTo>
                        <a:pt x="0" y="1365504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0" y="0"/>
                  <a:ext cx="1938128" cy="1365504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l">
                    <a:lnSpc>
                      <a:spcPts val="2158"/>
                    </a:lnSpc>
                  </a:pPr>
                  <a:r>
                    <a:rPr lang="en-US" sz="1999">
                      <a:solidFill>
                        <a:srgbClr val="00000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Eng. Mohamed Mohsen </a:t>
                  </a: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557211" y="6601666"/>
                <a:ext cx="1704732" cy="1704733"/>
                <a:chOff x="0" y="0"/>
                <a:chExt cx="2272976" cy="2272978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38100" y="38100"/>
                  <a:ext cx="2171192" cy="21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192" h="2171192">
                      <a:moveTo>
                        <a:pt x="1085596" y="0"/>
                      </a:moveTo>
                      <a:cubicBezTo>
                        <a:pt x="486029" y="0"/>
                        <a:pt x="0" y="486029"/>
                        <a:pt x="0" y="1085596"/>
                      </a:cubicBezTo>
                      <a:cubicBezTo>
                        <a:pt x="0" y="1685163"/>
                        <a:pt x="486029" y="2171192"/>
                        <a:pt x="1085596" y="2171192"/>
                      </a:cubicBezTo>
                      <a:cubicBezTo>
                        <a:pt x="1685163" y="2171192"/>
                        <a:pt x="2171192" y="1685163"/>
                        <a:pt x="2171192" y="1085596"/>
                      </a:cubicBezTo>
                      <a:cubicBezTo>
                        <a:pt x="2171192" y="486029"/>
                        <a:pt x="1685163" y="0"/>
                        <a:pt x="1085596" y="0"/>
                      </a:cubicBezTo>
                      <a:close/>
                    </a:path>
                  </a:pathLst>
                </a:custGeom>
                <a:blipFill>
                  <a:blip r:embed="rId13"/>
                  <a:stretch>
                    <a:fillRect l="-1754" t="-23499" r="-2933" b="-24677"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2247392" cy="224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392" h="2247392">
                      <a:moveTo>
                        <a:pt x="1123696" y="76200"/>
                      </a:moveTo>
                      <a:cubicBezTo>
                        <a:pt x="545211" y="76200"/>
                        <a:pt x="76200" y="545211"/>
                        <a:pt x="76200" y="1123696"/>
                      </a:cubicBezTo>
                      <a:lnTo>
                        <a:pt x="38100" y="1123696"/>
                      </a:lnTo>
                      <a:lnTo>
                        <a:pt x="76200" y="1123696"/>
                      </a:lnTo>
                      <a:cubicBezTo>
                        <a:pt x="76200" y="1702181"/>
                        <a:pt x="545211" y="2171192"/>
                        <a:pt x="1123696" y="2171192"/>
                      </a:cubicBezTo>
                      <a:lnTo>
                        <a:pt x="1123696" y="2209292"/>
                      </a:lnTo>
                      <a:lnTo>
                        <a:pt x="1123696" y="2171192"/>
                      </a:lnTo>
                      <a:cubicBezTo>
                        <a:pt x="1702181" y="2171192"/>
                        <a:pt x="2171192" y="1702181"/>
                        <a:pt x="2171192" y="1123696"/>
                      </a:cubicBezTo>
                      <a:lnTo>
                        <a:pt x="2209292" y="1123696"/>
                      </a:lnTo>
                      <a:lnTo>
                        <a:pt x="2171192" y="1123696"/>
                      </a:lnTo>
                      <a:cubicBezTo>
                        <a:pt x="2171192" y="545211"/>
                        <a:pt x="1702181" y="76200"/>
                        <a:pt x="1123696" y="76200"/>
                      </a:cubicBezTo>
                      <a:lnTo>
                        <a:pt x="1123696" y="38100"/>
                      </a:lnTo>
                      <a:lnTo>
                        <a:pt x="1123696" y="76200"/>
                      </a:lnTo>
                      <a:moveTo>
                        <a:pt x="1123696" y="0"/>
                      </a:moveTo>
                      <a:cubicBezTo>
                        <a:pt x="1744345" y="0"/>
                        <a:pt x="2247392" y="503047"/>
                        <a:pt x="2247392" y="1123696"/>
                      </a:cubicBezTo>
                      <a:cubicBezTo>
                        <a:pt x="2247392" y="1744345"/>
                        <a:pt x="1744345" y="2247392"/>
                        <a:pt x="1123696" y="2247392"/>
                      </a:cubicBezTo>
                      <a:cubicBezTo>
                        <a:pt x="503047" y="2247392"/>
                        <a:pt x="0" y="1744345"/>
                        <a:pt x="0" y="1123696"/>
                      </a:cubicBezTo>
                      <a:cubicBezTo>
                        <a:pt x="0" y="503047"/>
                        <a:pt x="503047" y="0"/>
                        <a:pt x="1123696" y="0"/>
                      </a:cubicBezTo>
                      <a:close/>
                    </a:path>
                  </a:pathLst>
                </a:custGeom>
                <a:solidFill>
                  <a:srgbClr val="7D1213"/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0" name="Freeform 60"/>
              <p:cNvSpPr/>
              <p:nvPr/>
            </p:nvSpPr>
            <p:spPr>
              <a:xfrm>
                <a:off x="15390857" y="6972126"/>
                <a:ext cx="2561684" cy="640320"/>
              </a:xfrm>
              <a:custGeom>
                <a:avLst/>
                <a:gdLst/>
                <a:ahLst/>
                <a:cxnLst/>
                <a:rect l="l" t="t" r="r" b="b"/>
                <a:pathLst>
                  <a:path w="2561684" h="640320">
                    <a:moveTo>
                      <a:pt x="0" y="0"/>
                    </a:moveTo>
                    <a:lnTo>
                      <a:pt x="2561683" y="0"/>
                    </a:lnTo>
                    <a:lnTo>
                      <a:pt x="2561683" y="640320"/>
                    </a:lnTo>
                    <a:lnTo>
                      <a:pt x="0" y="6403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1" name="Group 71"/>
              <p:cNvGrpSpPr/>
              <p:nvPr/>
            </p:nvGrpSpPr>
            <p:grpSpPr>
              <a:xfrm>
                <a:off x="15898667" y="6782090"/>
                <a:ext cx="1847449" cy="1024194"/>
                <a:chOff x="0" y="0"/>
                <a:chExt cx="2463265" cy="1365592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0" y="0"/>
                  <a:ext cx="2463266" cy="1365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266" h="1365592">
                      <a:moveTo>
                        <a:pt x="0" y="0"/>
                      </a:moveTo>
                      <a:lnTo>
                        <a:pt x="2463266" y="0"/>
                      </a:lnTo>
                      <a:lnTo>
                        <a:pt x="2463266" y="1365592"/>
                      </a:lnTo>
                      <a:lnTo>
                        <a:pt x="0" y="1365592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0" y="0"/>
                  <a:ext cx="2463265" cy="1365592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l">
                    <a:lnSpc>
                      <a:spcPts val="2158"/>
                    </a:lnSpc>
                  </a:pPr>
                  <a:r>
                    <a:rPr lang="en-US" sz="1999" dirty="0">
                      <a:solidFill>
                        <a:srgbClr val="00000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Judge. Muhammad Youssef</a:t>
                  </a:r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14127326" y="6772499"/>
                <a:ext cx="1704732" cy="1704733"/>
                <a:chOff x="0" y="0"/>
                <a:chExt cx="2272976" cy="2272978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38100" y="38100"/>
                  <a:ext cx="2171192" cy="217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192" h="2171192">
                      <a:moveTo>
                        <a:pt x="1085596" y="0"/>
                      </a:moveTo>
                      <a:cubicBezTo>
                        <a:pt x="486029" y="0"/>
                        <a:pt x="0" y="486029"/>
                        <a:pt x="0" y="1085596"/>
                      </a:cubicBezTo>
                      <a:cubicBezTo>
                        <a:pt x="0" y="1685163"/>
                        <a:pt x="486029" y="2171192"/>
                        <a:pt x="1085596" y="2171192"/>
                      </a:cubicBezTo>
                      <a:cubicBezTo>
                        <a:pt x="1685163" y="2171192"/>
                        <a:pt x="2171192" y="1685163"/>
                        <a:pt x="2171192" y="1085596"/>
                      </a:cubicBezTo>
                      <a:cubicBezTo>
                        <a:pt x="2171192" y="486029"/>
                        <a:pt x="1685163" y="0"/>
                        <a:pt x="1085596" y="0"/>
                      </a:cubicBezTo>
                      <a:close/>
                    </a:path>
                  </a:pathLst>
                </a:cu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76"/>
                <p:cNvSpPr/>
                <p:nvPr/>
              </p:nvSpPr>
              <p:spPr>
                <a:xfrm>
                  <a:off x="0" y="0"/>
                  <a:ext cx="2247392" cy="224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392" h="2247392">
                      <a:moveTo>
                        <a:pt x="1123696" y="76200"/>
                      </a:moveTo>
                      <a:cubicBezTo>
                        <a:pt x="545211" y="76200"/>
                        <a:pt x="76200" y="545211"/>
                        <a:pt x="76200" y="1123696"/>
                      </a:cubicBezTo>
                      <a:lnTo>
                        <a:pt x="38100" y="1123696"/>
                      </a:lnTo>
                      <a:lnTo>
                        <a:pt x="76200" y="1123696"/>
                      </a:lnTo>
                      <a:cubicBezTo>
                        <a:pt x="76200" y="1702181"/>
                        <a:pt x="545211" y="2171192"/>
                        <a:pt x="1123696" y="2171192"/>
                      </a:cubicBezTo>
                      <a:lnTo>
                        <a:pt x="1123696" y="2209292"/>
                      </a:lnTo>
                      <a:lnTo>
                        <a:pt x="1123696" y="2171192"/>
                      </a:lnTo>
                      <a:cubicBezTo>
                        <a:pt x="1702181" y="2171192"/>
                        <a:pt x="2171192" y="1702181"/>
                        <a:pt x="2171192" y="1123696"/>
                      </a:cubicBezTo>
                      <a:lnTo>
                        <a:pt x="2209292" y="1123696"/>
                      </a:lnTo>
                      <a:lnTo>
                        <a:pt x="2171192" y="1123696"/>
                      </a:lnTo>
                      <a:cubicBezTo>
                        <a:pt x="2171192" y="545211"/>
                        <a:pt x="1702181" y="76200"/>
                        <a:pt x="1123696" y="76200"/>
                      </a:cubicBezTo>
                      <a:lnTo>
                        <a:pt x="1123696" y="38100"/>
                      </a:lnTo>
                      <a:lnTo>
                        <a:pt x="1123696" y="76200"/>
                      </a:lnTo>
                      <a:moveTo>
                        <a:pt x="1123696" y="0"/>
                      </a:moveTo>
                      <a:cubicBezTo>
                        <a:pt x="1744345" y="0"/>
                        <a:pt x="2247392" y="503047"/>
                        <a:pt x="2247392" y="1123696"/>
                      </a:cubicBezTo>
                      <a:cubicBezTo>
                        <a:pt x="2247392" y="1744345"/>
                        <a:pt x="1744345" y="2247392"/>
                        <a:pt x="1123696" y="2247392"/>
                      </a:cubicBezTo>
                      <a:cubicBezTo>
                        <a:pt x="503047" y="2247392"/>
                        <a:pt x="0" y="1744345"/>
                        <a:pt x="0" y="1123696"/>
                      </a:cubicBezTo>
                      <a:cubicBezTo>
                        <a:pt x="0" y="503047"/>
                        <a:pt x="503047" y="0"/>
                        <a:pt x="1123696" y="0"/>
                      </a:cubicBezTo>
                      <a:close/>
                    </a:path>
                  </a:pathLst>
                </a:custGeom>
                <a:solidFill>
                  <a:srgbClr val="7D1213"/>
                </a:solidFill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9" name="TextBox 79"/>
              <p:cNvSpPr txBox="1"/>
              <p:nvPr/>
            </p:nvSpPr>
            <p:spPr>
              <a:xfrm>
                <a:off x="2326458" y="7721593"/>
                <a:ext cx="1520502" cy="10770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18"/>
                  </a:lnSpc>
                </a:pPr>
                <a:r>
                  <a:rPr lang="en-US" sz="1348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Contracts Manager, DAR Company, Al- Haram Expansion Project 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 rot="-5400000">
                <a:off x="-645804" y="7356639"/>
                <a:ext cx="1894480" cy="3845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78"/>
                  </a:lnSpc>
                </a:pPr>
                <a:r>
                  <a:rPr lang="en-US" sz="2400" b="1">
                    <a:solidFill>
                      <a:srgbClr val="78000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Mentees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15928475" y="7879184"/>
                <a:ext cx="1817642" cy="619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18"/>
                  </a:lnSpc>
                </a:pPr>
                <a:r>
                  <a:rPr lang="en-US" sz="1348" dirty="0">
                    <a:solidFill>
                      <a:srgbClr val="C019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President of the Investment Court in Sultanate Oman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Custom</PresentationFormat>
  <Paragraphs>130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Poppins Bold</vt:lpstr>
      <vt:lpstr>Aptos</vt:lpstr>
      <vt:lpstr>Poppins Medium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Cycle - Mentoring Programme</dc:title>
  <dc:creator>Shireen Fathy</dc:creator>
  <cp:lastModifiedBy>Malvika Adhia</cp:lastModifiedBy>
  <cp:revision>15</cp:revision>
  <dcterms:created xsi:type="dcterms:W3CDTF">2006-08-16T00:00:00Z</dcterms:created>
  <dcterms:modified xsi:type="dcterms:W3CDTF">2025-08-19T15:43:54Z</dcterms:modified>
  <dc:identifier>DAGrt5QIpHo</dc:identifier>
</cp:coreProperties>
</file>