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9" r:id="rId5"/>
    <p:sldId id="260" r:id="rId6"/>
    <p:sldId id="261" r:id="rId7"/>
    <p:sldId id="265" r:id="rId8"/>
  </p:sldIdLst>
  <p:sldSz cx="18288000" cy="10287000"/>
  <p:notesSz cx="6858000" cy="9144000"/>
  <p:embeddedFontLs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Bold" panose="00000800000000000000" pitchFamily="2" charset="0"/>
      <p:regular r:id="rId14"/>
      <p:bold r:id="rId15"/>
    </p:embeddedFont>
    <p:embeddedFont>
      <p:font typeface="Poppins Medium" panose="00000600000000000000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70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F988B-D1CB-42B3-98F3-23EDF5C804E1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6D4D4-9120-4486-86A0-B80528D9F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5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6D4D4-9120-4486-86A0-B80528D9F3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0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36394" y="2319724"/>
            <a:ext cx="10348473" cy="4872353"/>
            <a:chOff x="-552461" y="0"/>
            <a:chExt cx="13797963" cy="64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45502" cy="5169836"/>
            </a:xfrm>
            <a:custGeom>
              <a:avLst/>
              <a:gdLst/>
              <a:ahLst/>
              <a:cxnLst/>
              <a:rect l="l" t="t" r="r" b="b"/>
              <a:pathLst>
                <a:path w="13245502" h="5169836">
                  <a:moveTo>
                    <a:pt x="0" y="0"/>
                  </a:moveTo>
                  <a:lnTo>
                    <a:pt x="13245502" y="0"/>
                  </a:lnTo>
                  <a:lnTo>
                    <a:pt x="13245502" y="5169836"/>
                  </a:lnTo>
                  <a:lnTo>
                    <a:pt x="0" y="51698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552461" y="1326635"/>
              <a:ext cx="13245501" cy="516983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832"/>
                </a:lnSpc>
              </a:pPr>
              <a:r>
                <a:rPr lang="en-US" sz="54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Mentoring 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 b="1" dirty="0" err="1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Programme</a:t>
              </a:r>
              <a:r>
                <a:rPr lang="en-US" sz="54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of the 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Ciarb Egypt Branch</a:t>
              </a:r>
            </a:p>
            <a:p>
              <a:pPr algn="ctr">
                <a:lnSpc>
                  <a:spcPts val="7776"/>
                </a:lnSpc>
              </a:pPr>
              <a:r>
                <a:rPr lang="en-US" sz="72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64370" y="3881482"/>
            <a:ext cx="15223330" cy="1376317"/>
            <a:chOff x="0" y="0"/>
            <a:chExt cx="20297774" cy="18350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97773" cy="1835090"/>
            </a:xfrm>
            <a:custGeom>
              <a:avLst/>
              <a:gdLst/>
              <a:ahLst/>
              <a:cxnLst/>
              <a:rect l="l" t="t" r="r" b="b"/>
              <a:pathLst>
                <a:path w="20297773" h="1835090">
                  <a:moveTo>
                    <a:pt x="0" y="0"/>
                  </a:moveTo>
                  <a:lnTo>
                    <a:pt x="20297773" y="0"/>
                  </a:lnTo>
                  <a:lnTo>
                    <a:pt x="20297773" y="1835090"/>
                  </a:lnTo>
                  <a:lnTo>
                    <a:pt x="0" y="18350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20297774" cy="176841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249"/>
                </a:lnSpc>
              </a:pPr>
              <a:r>
                <a:rPr lang="en-US" sz="8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</a:t>
              </a:r>
              <a:r>
                <a:rPr lang="en-US" sz="8100" dirty="0" err="1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Programme</a:t>
              </a:r>
              <a:endParaRPr lang="en-US" sz="8100" dirty="0">
                <a:solidFill>
                  <a:srgbClr val="7D121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55810" y="5053539"/>
            <a:ext cx="15040451" cy="406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48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Fifth Cycle 2025–2026</a:t>
            </a:r>
          </a:p>
          <a:p>
            <a:pPr algn="l">
              <a:lnSpc>
                <a:spcPts val="8250"/>
              </a:lnSpc>
            </a:pP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Four Mentoring Groups mentored by experienced Mentors and dynamic Mentor Supporters guiding 22 young Mentees</a:t>
            </a:r>
          </a:p>
          <a:p>
            <a:pPr algn="l">
              <a:lnSpc>
                <a:spcPts val="8250"/>
              </a:lnSpc>
            </a:pPr>
            <a:endParaRPr lang="en-US" sz="36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4"/>
            <a:ext cx="4531121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 Groups Mentored by: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6634" y="3619502"/>
            <a:ext cx="18545471" cy="5803253"/>
            <a:chOff x="0" y="0"/>
            <a:chExt cx="4884404" cy="15284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4404" cy="1528429"/>
            </a:xfrm>
            <a:custGeom>
              <a:avLst/>
              <a:gdLst/>
              <a:ahLst/>
              <a:cxnLst/>
              <a:rect l="l" t="t" r="r" b="b"/>
              <a:pathLst>
                <a:path w="4884404" h="1528429">
                  <a:moveTo>
                    <a:pt x="0" y="0"/>
                  </a:moveTo>
                  <a:lnTo>
                    <a:pt x="4884404" y="0"/>
                  </a:lnTo>
                  <a:lnTo>
                    <a:pt x="4884404" y="1528429"/>
                  </a:lnTo>
                  <a:lnTo>
                    <a:pt x="0" y="1528429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84404" cy="1547479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98626" y="4541996"/>
            <a:ext cx="2416388" cy="863673"/>
            <a:chOff x="0" y="0"/>
            <a:chExt cx="3221850" cy="11515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21850" cy="1151564"/>
            </a:xfrm>
            <a:custGeom>
              <a:avLst/>
              <a:gdLst/>
              <a:ahLst/>
              <a:cxnLst/>
              <a:rect l="l" t="t" r="r" b="b"/>
              <a:pathLst>
                <a:path w="3221850" h="1151564">
                  <a:moveTo>
                    <a:pt x="0" y="0"/>
                  </a:moveTo>
                  <a:lnTo>
                    <a:pt x="3221850" y="0"/>
                  </a:lnTo>
                  <a:lnTo>
                    <a:pt x="3221850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3221850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Khaled Attia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211" y="440531"/>
            <a:ext cx="11152002" cy="1961927"/>
            <a:chOff x="0" y="0"/>
            <a:chExt cx="14869336" cy="2615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2025 - 2026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398550" y="4684052"/>
            <a:ext cx="2416388" cy="509675"/>
            <a:chOff x="0" y="0"/>
            <a:chExt cx="3221850" cy="6795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21850" cy="679565"/>
            </a:xfrm>
            <a:custGeom>
              <a:avLst/>
              <a:gdLst/>
              <a:ahLst/>
              <a:cxnLst/>
              <a:rect l="l" t="t" r="r" b="b"/>
              <a:pathLst>
                <a:path w="3221850" h="679565">
                  <a:moveTo>
                    <a:pt x="0" y="0"/>
                  </a:moveTo>
                  <a:lnTo>
                    <a:pt x="3221850" y="0"/>
                  </a:lnTo>
                  <a:lnTo>
                    <a:pt x="3221850" y="679565"/>
                  </a:lnTo>
                  <a:lnTo>
                    <a:pt x="0" y="6795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3221850" cy="679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Ahmed Gamal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640316" y="4652772"/>
            <a:ext cx="2416388" cy="490728"/>
            <a:chOff x="0" y="0"/>
            <a:chExt cx="3221850" cy="6543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21850" cy="654304"/>
            </a:xfrm>
            <a:custGeom>
              <a:avLst/>
              <a:gdLst/>
              <a:ahLst/>
              <a:cxnLst/>
              <a:rect l="l" t="t" r="r" b="b"/>
              <a:pathLst>
                <a:path w="3221850" h="654304">
                  <a:moveTo>
                    <a:pt x="0" y="0"/>
                  </a:moveTo>
                  <a:lnTo>
                    <a:pt x="3221850" y="0"/>
                  </a:lnTo>
                  <a:lnTo>
                    <a:pt x="3221850" y="654304"/>
                  </a:lnTo>
                  <a:lnTo>
                    <a:pt x="0" y="6543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3221850" cy="6543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1400" b="1" dirty="0">
                  <a:solidFill>
                    <a:srgbClr val="C00000"/>
                  </a:solidFill>
                  <a:latin typeface="Poppins"/>
                  <a:ea typeface="Poppins"/>
                  <a:cs typeface="Poppins"/>
                  <a:sym typeface="Poppins"/>
                </a:rPr>
                <a:t>Online </a:t>
              </a:r>
            </a:p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Aseel Zimmo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65914" y="4482991"/>
            <a:ext cx="2416388" cy="877373"/>
            <a:chOff x="0" y="0"/>
            <a:chExt cx="3221850" cy="11698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21850" cy="1169830"/>
            </a:xfrm>
            <a:custGeom>
              <a:avLst/>
              <a:gdLst/>
              <a:ahLst/>
              <a:cxnLst/>
              <a:rect l="l" t="t" r="r" b="b"/>
              <a:pathLst>
                <a:path w="3221850" h="1169830">
                  <a:moveTo>
                    <a:pt x="0" y="0"/>
                  </a:moveTo>
                  <a:lnTo>
                    <a:pt x="3221850" y="0"/>
                  </a:lnTo>
                  <a:lnTo>
                    <a:pt x="3221850" y="1169830"/>
                  </a:lnTo>
                  <a:lnTo>
                    <a:pt x="0" y="1169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3221850" cy="1169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 Tarek Badawy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880026" y="8193444"/>
            <a:ext cx="199515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Contracts Manager - Al-Futtaim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880026" y="7406109"/>
            <a:ext cx="2092587" cy="863673"/>
            <a:chOff x="0" y="0"/>
            <a:chExt cx="2790116" cy="11515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790116" cy="1151564"/>
            </a:xfrm>
            <a:custGeom>
              <a:avLst/>
              <a:gdLst/>
              <a:ahLst/>
              <a:cxnLst/>
              <a:rect l="l" t="t" r="r" b="b"/>
              <a:pathLst>
                <a:path w="2790116" h="1151564">
                  <a:moveTo>
                    <a:pt x="0" y="0"/>
                  </a:moveTo>
                  <a:lnTo>
                    <a:pt x="2790116" y="0"/>
                  </a:lnTo>
                  <a:lnTo>
                    <a:pt x="2790116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2790116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Omneya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Mostafa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365914" y="7463633"/>
            <a:ext cx="2416388" cy="758387"/>
            <a:chOff x="0" y="0"/>
            <a:chExt cx="3221850" cy="10111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21850" cy="1011183"/>
            </a:xfrm>
            <a:custGeom>
              <a:avLst/>
              <a:gdLst/>
              <a:ahLst/>
              <a:cxnLst/>
              <a:rect l="l" t="t" r="r" b="b"/>
              <a:pathLst>
                <a:path w="3221850" h="1011183">
                  <a:moveTo>
                    <a:pt x="0" y="0"/>
                  </a:moveTo>
                  <a:lnTo>
                    <a:pt x="3221850" y="0"/>
                  </a:lnTo>
                  <a:lnTo>
                    <a:pt x="3221850" y="1011183"/>
                  </a:lnTo>
                  <a:lnTo>
                    <a:pt x="0" y="1011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3221850" cy="10111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Yasmine ELKhayat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1427125" y="8175215"/>
            <a:ext cx="230373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Managing Partner -</a:t>
            </a:r>
          </a:p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Agile Project Management Advisors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1446321" y="7259590"/>
            <a:ext cx="2416388" cy="877373"/>
            <a:chOff x="0" y="0"/>
            <a:chExt cx="3221850" cy="116983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221850" cy="1169830"/>
            </a:xfrm>
            <a:custGeom>
              <a:avLst/>
              <a:gdLst/>
              <a:ahLst/>
              <a:cxnLst/>
              <a:rect l="l" t="t" r="r" b="b"/>
              <a:pathLst>
                <a:path w="3221850" h="1169830">
                  <a:moveTo>
                    <a:pt x="0" y="0"/>
                  </a:moveTo>
                  <a:lnTo>
                    <a:pt x="3221850" y="0"/>
                  </a:lnTo>
                  <a:lnTo>
                    <a:pt x="3221850" y="1169830"/>
                  </a:lnTo>
                  <a:lnTo>
                    <a:pt x="0" y="1169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3221850" cy="1169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Sary Badawi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5602902" y="7245092"/>
            <a:ext cx="2561684" cy="930123"/>
            <a:chOff x="0" y="0"/>
            <a:chExt cx="3415578" cy="124016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415578" cy="1240164"/>
            </a:xfrm>
            <a:custGeom>
              <a:avLst/>
              <a:gdLst/>
              <a:ahLst/>
              <a:cxnLst/>
              <a:rect l="l" t="t" r="r" b="b"/>
              <a:pathLst>
                <a:path w="3415578" h="1240164">
                  <a:moveTo>
                    <a:pt x="0" y="0"/>
                  </a:moveTo>
                  <a:lnTo>
                    <a:pt x="3415578" y="0"/>
                  </a:lnTo>
                  <a:lnTo>
                    <a:pt x="3415578" y="1240164"/>
                  </a:lnTo>
                  <a:lnTo>
                    <a:pt x="0" y="1240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3415578" cy="12401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1400" b="1" dirty="0">
                  <a:solidFill>
                    <a:srgbClr val="C00000"/>
                  </a:solidFill>
                  <a:latin typeface="Poppins"/>
                  <a:ea typeface="Poppins"/>
                  <a:cs typeface="Poppins"/>
                  <a:sym typeface="Poppins"/>
                </a:rPr>
                <a:t>Online</a:t>
              </a:r>
              <a:r>
                <a:rPr lang="en-US" sz="2000" b="1" dirty="0">
                  <a:solidFill>
                    <a:srgbClr val="C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Ola Elshamy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28701" y="4084277"/>
            <a:ext cx="1688501" cy="1688501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08781" t="-36531" r="-51955" b="-12420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345167" y="5150646"/>
            <a:ext cx="2303739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- Meysan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65914" y="8180187"/>
            <a:ext cx="2208032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</a:t>
            </a:r>
          </a:p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WALY Arbitration and Contract Administration 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058228" y="7096315"/>
            <a:ext cx="1688501" cy="1688501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40455" t="-567774" r="-179614" b="-49027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496437" y="4084277"/>
            <a:ext cx="1688501" cy="1688501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3283" t="-2435" r="-37342" b="-68191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496437" y="7096315"/>
            <a:ext cx="1688501" cy="1688501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5772" r="-7687" b="-10778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570371" y="4084277"/>
            <a:ext cx="1688501" cy="1688501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34095" t="-36937" r="-45055" b="-4221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559685" y="7096315"/>
            <a:ext cx="1688501" cy="1688501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63071" t="-28350" r="-55713" b="-9043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3739342" y="4084277"/>
            <a:ext cx="1688501" cy="1688501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5571" t="-21512" r="-24759" b="-28818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3713691" y="7096315"/>
            <a:ext cx="1688501" cy="1688501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4464" r="-12988" b="-1745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4" name="TextBox 54"/>
          <p:cNvSpPr txBox="1"/>
          <p:nvPr/>
        </p:nvSpPr>
        <p:spPr>
          <a:xfrm rot="-5400000">
            <a:off x="-350529" y="7469447"/>
            <a:ext cx="1894481" cy="73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Supporters</a:t>
            </a:r>
          </a:p>
        </p:txBody>
      </p:sp>
      <p:sp>
        <p:nvSpPr>
          <p:cNvPr id="55" name="TextBox 55"/>
          <p:cNvSpPr txBox="1"/>
          <p:nvPr/>
        </p:nvSpPr>
        <p:spPr>
          <a:xfrm rot="-5400000">
            <a:off x="-475871" y="4605333"/>
            <a:ext cx="2145162" cy="73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Mentors</a:t>
            </a:r>
          </a:p>
          <a:p>
            <a:pPr algn="ctr">
              <a:lnSpc>
                <a:spcPts val="2880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2898626" y="5174676"/>
            <a:ext cx="199515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and Head of Dispute Resolution Department -Tamimi &amp; Co.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427125" y="5133975"/>
            <a:ext cx="199515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 Rowad Modern Engineering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5632057" y="5133975"/>
            <a:ext cx="199515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Independent Arbitrator and Mediator (Bahrain)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5632057" y="8180187"/>
            <a:ext cx="199515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Manager - DAMAC Properties (UAE)</a:t>
            </a:r>
          </a:p>
        </p:txBody>
      </p:sp>
      <p:sp>
        <p:nvSpPr>
          <p:cNvPr id="61" name="Freeform 14"/>
          <p:cNvSpPr/>
          <p:nvPr/>
        </p:nvSpPr>
        <p:spPr>
          <a:xfrm>
            <a:off x="11550950" y="4836452"/>
            <a:ext cx="2416388" cy="509675"/>
          </a:xfrm>
          <a:custGeom>
            <a:avLst/>
            <a:gdLst/>
            <a:ahLst/>
            <a:cxnLst/>
            <a:rect l="l" t="t" r="r" b="b"/>
            <a:pathLst>
              <a:path w="3221850" h="679565">
                <a:moveTo>
                  <a:pt x="0" y="0"/>
                </a:moveTo>
                <a:lnTo>
                  <a:pt x="3221850" y="0"/>
                </a:lnTo>
                <a:lnTo>
                  <a:pt x="3221850" y="679565"/>
                </a:lnTo>
                <a:lnTo>
                  <a:pt x="0" y="67956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6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3"/>
            <a:ext cx="45311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Group 1: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898625" y="4374023"/>
            <a:ext cx="2416388" cy="863673"/>
            <a:chOff x="0" y="0"/>
            <a:chExt cx="3221850" cy="11515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21850" cy="1151564"/>
            </a:xfrm>
            <a:custGeom>
              <a:avLst/>
              <a:gdLst/>
              <a:ahLst/>
              <a:cxnLst/>
              <a:rect l="l" t="t" r="r" b="b"/>
              <a:pathLst>
                <a:path w="3221850" h="1151564">
                  <a:moveTo>
                    <a:pt x="0" y="0"/>
                  </a:moveTo>
                  <a:lnTo>
                    <a:pt x="3221850" y="0"/>
                  </a:lnTo>
                  <a:lnTo>
                    <a:pt x="3221850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3221850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Khaled Attia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57211" y="440531"/>
            <a:ext cx="11152002" cy="1961926"/>
            <a:chOff x="0" y="0"/>
            <a:chExt cx="14869336" cy="26159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– 2026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4084276"/>
            <a:ext cx="1688500" cy="16885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08781" t="-36531" r="-51955" b="-12420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458294" y="7096142"/>
            <a:ext cx="3438157" cy="1744951"/>
            <a:chOff x="0" y="0"/>
            <a:chExt cx="4584210" cy="2326601"/>
          </a:xfrm>
        </p:grpSpPr>
        <p:grpSp>
          <p:nvGrpSpPr>
            <p:cNvPr id="13" name="Group 13"/>
            <p:cNvGrpSpPr/>
            <p:nvPr/>
          </p:nvGrpSpPr>
          <p:grpSpPr>
            <a:xfrm>
              <a:off x="2310901" y="204998"/>
              <a:ext cx="2273309" cy="1010048"/>
              <a:chOff x="0" y="0"/>
              <a:chExt cx="2275864" cy="101118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275864" cy="1011183"/>
              </a:xfrm>
              <a:custGeom>
                <a:avLst/>
                <a:gdLst/>
                <a:ahLst/>
                <a:cxnLst/>
                <a:rect l="l" t="t" r="r" b="b"/>
                <a:pathLst>
                  <a:path w="2275864" h="1011183">
                    <a:moveTo>
                      <a:pt x="0" y="0"/>
                    </a:moveTo>
                    <a:lnTo>
                      <a:pt x="2275864" y="0"/>
                    </a:lnTo>
                    <a:lnTo>
                      <a:pt x="2275864" y="1011183"/>
                    </a:lnTo>
                    <a:lnTo>
                      <a:pt x="0" y="10111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2275864" cy="101118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Hussein Rasmy</a:t>
                </a: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310901" y="1508349"/>
              <a:ext cx="2179622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Sr. Contracts and Claims Manager, LMS Construction 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96020" t="-205692" r="-145647" b="-283198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7976724" y="7096142"/>
            <a:ext cx="3276262" cy="1901057"/>
            <a:chOff x="0" y="0"/>
            <a:chExt cx="4368349" cy="2534743"/>
          </a:xfrm>
        </p:grpSpPr>
        <p:sp>
          <p:nvSpPr>
            <p:cNvPr id="20" name="TextBox 20"/>
            <p:cNvSpPr txBox="1"/>
            <p:nvPr/>
          </p:nvSpPr>
          <p:spPr>
            <a:xfrm>
              <a:off x="2310901" y="1450091"/>
              <a:ext cx="2057448" cy="108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Corporate lawyer at Arab Organization for Industrialization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2336467" y="204998"/>
              <a:ext cx="2031882" cy="1168516"/>
              <a:chOff x="0" y="0"/>
              <a:chExt cx="2034167" cy="116983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034167" cy="1169830"/>
              </a:xfrm>
              <a:custGeom>
                <a:avLst/>
                <a:gdLst/>
                <a:ahLst/>
                <a:cxnLst/>
                <a:rect l="l" t="t" r="r" b="b"/>
                <a:pathLst>
                  <a:path w="2034167" h="1169830">
                    <a:moveTo>
                      <a:pt x="0" y="0"/>
                    </a:moveTo>
                    <a:lnTo>
                      <a:pt x="2034167" y="0"/>
                    </a:lnTo>
                    <a:lnTo>
                      <a:pt x="2034167" y="1169830"/>
                    </a:lnTo>
                    <a:lnTo>
                      <a:pt x="0" y="116983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0"/>
                <a:ext cx="2034167" cy="116983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Mr. Ahmed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Ghalwash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378340" t="-203887" r="-252536" b="-67061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2898625" y="5174675"/>
            <a:ext cx="19951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and Head of Dispute Resolution Department -Tamimi &amp; Co.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333258" y="7096142"/>
            <a:ext cx="3288100" cy="1901057"/>
            <a:chOff x="0" y="0"/>
            <a:chExt cx="4384133" cy="2534743"/>
          </a:xfrm>
        </p:grpSpPr>
        <p:grpSp>
          <p:nvGrpSpPr>
            <p:cNvPr id="28" name="Group 28"/>
            <p:cNvGrpSpPr/>
            <p:nvPr/>
          </p:nvGrpSpPr>
          <p:grpSpPr>
            <a:xfrm>
              <a:off x="2310901" y="204998"/>
              <a:ext cx="2073232" cy="1238771"/>
              <a:chOff x="0" y="0"/>
              <a:chExt cx="2075563" cy="124016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075563" cy="1240164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240164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240164"/>
                    </a:lnTo>
                    <a:lnTo>
                      <a:pt x="0" y="12401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0"/>
                <a:ext cx="2075563" cy="1240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Dina </a:t>
                </a:r>
              </a:p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Hussein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2820" r="-11144" b="-36109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350644" y="1450091"/>
              <a:ext cx="2033489" cy="108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Senior Contracts Engineer; Elsewedy Electric PSP 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363726" y="5161359"/>
            <a:ext cx="199515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Contracts Manager - Al-Futtaim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363726" y="4374023"/>
            <a:ext cx="2921408" cy="863673"/>
            <a:chOff x="0" y="0"/>
            <a:chExt cx="3895210" cy="115156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895210" cy="1151564"/>
            </a:xfrm>
            <a:custGeom>
              <a:avLst/>
              <a:gdLst/>
              <a:ahLst/>
              <a:cxnLst/>
              <a:rect l="l" t="t" r="r" b="b"/>
              <a:pathLst>
                <a:path w="3895210" h="1151564">
                  <a:moveTo>
                    <a:pt x="0" y="0"/>
                  </a:moveTo>
                  <a:lnTo>
                    <a:pt x="3895210" y="0"/>
                  </a:lnTo>
                  <a:lnTo>
                    <a:pt x="3895210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3895210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Omneya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Mostafa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541929" y="4064229"/>
            <a:ext cx="1688500" cy="168850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240455" t="-567774" r="-179614" b="-49027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" name="TextBox 40"/>
          <p:cNvSpPr txBox="1"/>
          <p:nvPr/>
        </p:nvSpPr>
        <p:spPr>
          <a:xfrm rot="-5400000">
            <a:off x="8133173" y="4552043"/>
            <a:ext cx="189448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</a:t>
            </a:r>
          </a:p>
        </p:txBody>
      </p:sp>
      <p:sp>
        <p:nvSpPr>
          <p:cNvPr id="41" name="TextBox 41"/>
          <p:cNvSpPr txBox="1"/>
          <p:nvPr/>
        </p:nvSpPr>
        <p:spPr>
          <a:xfrm rot="-5400000">
            <a:off x="-302904" y="7647444"/>
            <a:ext cx="189448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Mentees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126442" y="7096142"/>
            <a:ext cx="3365797" cy="2126732"/>
            <a:chOff x="0" y="0"/>
            <a:chExt cx="4487729" cy="2835643"/>
          </a:xfrm>
        </p:grpSpPr>
        <p:sp>
          <p:nvSpPr>
            <p:cNvPr id="43" name="TextBox 43"/>
            <p:cNvSpPr txBox="1"/>
            <p:nvPr/>
          </p:nvSpPr>
          <p:spPr>
            <a:xfrm>
              <a:off x="2308108" y="1467747"/>
              <a:ext cx="2179621" cy="1367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Contracts and Claims Department, </a:t>
              </a:r>
              <a:r>
                <a:rPr lang="en-US" sz="1348" dirty="0" err="1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Orascom</a:t>
              </a: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 Construction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2308106" y="204998"/>
              <a:ext cx="1938128" cy="1150271"/>
              <a:chOff x="0" y="0"/>
              <a:chExt cx="1940307" cy="1151564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940307" cy="1151564"/>
              </a:xfrm>
              <a:custGeom>
                <a:avLst/>
                <a:gdLst/>
                <a:ahLst/>
                <a:cxnLst/>
                <a:rect l="l" t="t" r="r" b="b"/>
                <a:pathLst>
                  <a:path w="1940307" h="1151564">
                    <a:moveTo>
                      <a:pt x="0" y="0"/>
                    </a:moveTo>
                    <a:lnTo>
                      <a:pt x="1940307" y="0"/>
                    </a:lnTo>
                    <a:lnTo>
                      <a:pt x="1940307" y="1151564"/>
                    </a:lnTo>
                    <a:lnTo>
                      <a:pt x="0" y="11515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0"/>
                <a:ext cx="1940307" cy="11515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Alaa Hammad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58153" t="-20027" r="-53368" b="-10088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4701631" y="7091347"/>
            <a:ext cx="3288100" cy="1706052"/>
            <a:chOff x="0" y="0"/>
            <a:chExt cx="4384133" cy="2274736"/>
          </a:xfrm>
        </p:grpSpPr>
        <p:grpSp>
          <p:nvGrpSpPr>
            <p:cNvPr id="50" name="Group 50"/>
            <p:cNvGrpSpPr/>
            <p:nvPr/>
          </p:nvGrpSpPr>
          <p:grpSpPr>
            <a:xfrm>
              <a:off x="2310901" y="211392"/>
              <a:ext cx="2073232" cy="1365503"/>
              <a:chOff x="0" y="0"/>
              <a:chExt cx="2075563" cy="1367038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07556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367038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0"/>
                <a:ext cx="207556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Asmaa Ahmed Kamel </a:t>
                </a: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252638" t="-202843" r="-112830" b="-31853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2350644" y="1456485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*Ciarb Student Member -  Observer  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 rot="-5400000">
            <a:off x="-247270" y="4677384"/>
            <a:ext cx="21451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</a:t>
            </a:r>
          </a:p>
          <a:p>
            <a:pPr algn="ctr">
              <a:lnSpc>
                <a:spcPts val="2880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377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3"/>
            <a:ext cx="45311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Group 2: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57211" y="440531"/>
            <a:ext cx="11152002" cy="1961926"/>
            <a:chOff x="0" y="0"/>
            <a:chExt cx="14869336" cy="2615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– 2026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58294" y="7096142"/>
            <a:ext cx="3438157" cy="1628401"/>
            <a:chOff x="0" y="0"/>
            <a:chExt cx="4584210" cy="2171201"/>
          </a:xfrm>
        </p:grpSpPr>
        <p:grpSp>
          <p:nvGrpSpPr>
            <p:cNvPr id="8" name="Group 8"/>
            <p:cNvGrpSpPr/>
            <p:nvPr/>
          </p:nvGrpSpPr>
          <p:grpSpPr>
            <a:xfrm>
              <a:off x="2310901" y="29855"/>
              <a:ext cx="2273309" cy="1010048"/>
              <a:chOff x="0" y="0"/>
              <a:chExt cx="2275864" cy="101118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75864" cy="1011183"/>
              </a:xfrm>
              <a:custGeom>
                <a:avLst/>
                <a:gdLst/>
                <a:ahLst/>
                <a:cxnLst/>
                <a:rect l="l" t="t" r="r" b="b"/>
                <a:pathLst>
                  <a:path w="2275864" h="1011183">
                    <a:moveTo>
                      <a:pt x="0" y="0"/>
                    </a:moveTo>
                    <a:lnTo>
                      <a:pt x="2275864" y="0"/>
                    </a:lnTo>
                    <a:lnTo>
                      <a:pt x="2275864" y="1011183"/>
                    </a:lnTo>
                    <a:lnTo>
                      <a:pt x="0" y="10111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0"/>
                <a:ext cx="2275864" cy="101118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Ahmed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ElGuinedy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310901" y="1508349"/>
              <a:ext cx="2179622" cy="551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Head of Contracts,  MKAN Holding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3472" t="-145" r="-11433" b="-40558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976724" y="7096142"/>
            <a:ext cx="3276262" cy="2113491"/>
            <a:chOff x="0" y="0"/>
            <a:chExt cx="4368349" cy="2817987"/>
          </a:xfrm>
        </p:grpSpPr>
        <p:sp>
          <p:nvSpPr>
            <p:cNvPr id="15" name="TextBox 15"/>
            <p:cNvSpPr txBox="1"/>
            <p:nvPr/>
          </p:nvSpPr>
          <p:spPr>
            <a:xfrm>
              <a:off x="2310901" y="1450091"/>
              <a:ext cx="2057448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Associate - Sports Law, Corporate D</a:t>
              </a:r>
            </a:p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Department El </a:t>
              </a:r>
              <a:r>
                <a:rPr lang="en-US" sz="1348" dirty="0" err="1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Ezaby</a:t>
              </a: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 Law Firm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336467" y="29855"/>
              <a:ext cx="2031882" cy="1168516"/>
              <a:chOff x="0" y="0"/>
              <a:chExt cx="2034167" cy="116983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34167" cy="1169830"/>
              </a:xfrm>
              <a:custGeom>
                <a:avLst/>
                <a:gdLst/>
                <a:ahLst/>
                <a:cxnLst/>
                <a:rect l="l" t="t" r="r" b="b"/>
                <a:pathLst>
                  <a:path w="2034167" h="1169830">
                    <a:moveTo>
                      <a:pt x="0" y="0"/>
                    </a:moveTo>
                    <a:lnTo>
                      <a:pt x="2034167" y="0"/>
                    </a:lnTo>
                    <a:lnTo>
                      <a:pt x="2034167" y="1169830"/>
                    </a:lnTo>
                    <a:lnTo>
                      <a:pt x="0" y="116983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0"/>
                <a:ext cx="2034167" cy="116983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Rokaya Kamel  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67364" t="-16466" r="-33682" b="-84580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1333258" y="7096142"/>
            <a:ext cx="3288100" cy="1701257"/>
            <a:chOff x="0" y="0"/>
            <a:chExt cx="4384133" cy="2268342"/>
          </a:xfrm>
        </p:grpSpPr>
        <p:grpSp>
          <p:nvGrpSpPr>
            <p:cNvPr id="22" name="Group 22"/>
            <p:cNvGrpSpPr/>
            <p:nvPr/>
          </p:nvGrpSpPr>
          <p:grpSpPr>
            <a:xfrm>
              <a:off x="2310901" y="29855"/>
              <a:ext cx="2073232" cy="1365503"/>
              <a:chOff x="0" y="0"/>
              <a:chExt cx="2075563" cy="136703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07556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367038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0"/>
                <a:ext cx="207556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Mr. Mohamed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Gobba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93174" t="-48422" r="-1288655" b="-29703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350644" y="1450091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Researcher, Alexandria University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26442" y="7096142"/>
            <a:ext cx="3251580" cy="1914299"/>
            <a:chOff x="0" y="0"/>
            <a:chExt cx="4335440" cy="2552399"/>
          </a:xfrm>
        </p:grpSpPr>
        <p:sp>
          <p:nvSpPr>
            <p:cNvPr id="29" name="TextBox 29"/>
            <p:cNvSpPr txBox="1"/>
            <p:nvPr/>
          </p:nvSpPr>
          <p:spPr>
            <a:xfrm>
              <a:off x="2308106" y="1467747"/>
              <a:ext cx="2027334" cy="108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Contracts D. Manager; Madinet Masr Development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2308106" y="29855"/>
              <a:ext cx="1938128" cy="1365503"/>
              <a:chOff x="0" y="0"/>
              <a:chExt cx="1940307" cy="136703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40307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1940307" h="1367038">
                    <a:moveTo>
                      <a:pt x="0" y="0"/>
                    </a:moveTo>
                    <a:lnTo>
                      <a:pt x="1940307" y="0"/>
                    </a:lnTo>
                    <a:lnTo>
                      <a:pt x="1940307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0"/>
                <a:ext cx="1940307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Mohamed Hanafy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30128" t="-2993" r="-51457" b="-78592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4701631" y="7091347"/>
            <a:ext cx="3288100" cy="1706052"/>
            <a:chOff x="0" y="0"/>
            <a:chExt cx="4384133" cy="2274736"/>
          </a:xfrm>
        </p:grpSpPr>
        <p:grpSp>
          <p:nvGrpSpPr>
            <p:cNvPr id="36" name="Group 36"/>
            <p:cNvGrpSpPr/>
            <p:nvPr/>
          </p:nvGrpSpPr>
          <p:grpSpPr>
            <a:xfrm>
              <a:off x="2310901" y="36249"/>
              <a:ext cx="2073232" cy="1238771"/>
              <a:chOff x="0" y="0"/>
              <a:chExt cx="2075563" cy="124016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075563" cy="1240164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240164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240164"/>
                    </a:lnTo>
                    <a:lnTo>
                      <a:pt x="0" y="12401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0"/>
                <a:ext cx="2075563" cy="1240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Jomana Mokhtar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89863" t="-99246" r="-224384" b="-315001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2350644" y="1456485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*Ciarb Student Member -  Observer  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 rot="-5400000">
            <a:off x="-247270" y="4552043"/>
            <a:ext cx="21451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</a:t>
            </a:r>
          </a:p>
          <a:p>
            <a:pPr algn="ctr">
              <a:lnSpc>
                <a:spcPts val="2880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43" name="Group 43"/>
          <p:cNvGrpSpPr/>
          <p:nvPr/>
        </p:nvGrpSpPr>
        <p:grpSpPr>
          <a:xfrm>
            <a:off x="2873726" y="4416780"/>
            <a:ext cx="2416387" cy="877372"/>
            <a:chOff x="0" y="0"/>
            <a:chExt cx="3221850" cy="116983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221850" cy="1169830"/>
            </a:xfrm>
            <a:custGeom>
              <a:avLst/>
              <a:gdLst/>
              <a:ahLst/>
              <a:cxnLst/>
              <a:rect l="l" t="t" r="r" b="b"/>
              <a:pathLst>
                <a:path w="3221850" h="1169830">
                  <a:moveTo>
                    <a:pt x="0" y="0"/>
                  </a:moveTo>
                  <a:lnTo>
                    <a:pt x="3221850" y="0"/>
                  </a:lnTo>
                  <a:lnTo>
                    <a:pt x="3221850" y="1169830"/>
                  </a:lnTo>
                  <a:lnTo>
                    <a:pt x="0" y="1169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3221850" cy="1169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Tarek Badawy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04250" y="4095795"/>
            <a:ext cx="1688500" cy="168850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33283" t="-2435" r="-37342" b="-68191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411404" y="4416780"/>
            <a:ext cx="2977061" cy="758387"/>
            <a:chOff x="0" y="0"/>
            <a:chExt cx="3969414" cy="101118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969414" cy="1011183"/>
            </a:xfrm>
            <a:custGeom>
              <a:avLst/>
              <a:gdLst/>
              <a:ahLst/>
              <a:cxnLst/>
              <a:rect l="l" t="t" r="r" b="b"/>
              <a:pathLst>
                <a:path w="3969414" h="1011183">
                  <a:moveTo>
                    <a:pt x="0" y="0"/>
                  </a:moveTo>
                  <a:lnTo>
                    <a:pt x="3969414" y="0"/>
                  </a:lnTo>
                  <a:lnTo>
                    <a:pt x="3969414" y="1011183"/>
                  </a:lnTo>
                  <a:lnTo>
                    <a:pt x="0" y="1011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0"/>
              <a:ext cx="3969414" cy="10111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Yasmine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ELKhayat</a:t>
              </a:r>
              <a:endPara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541929" y="4049463"/>
            <a:ext cx="1688500" cy="1688500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5772" r="-7687" b="-10778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" name="TextBox 53"/>
          <p:cNvSpPr txBox="1"/>
          <p:nvPr/>
        </p:nvSpPr>
        <p:spPr>
          <a:xfrm rot="-5400000">
            <a:off x="8133173" y="4552043"/>
            <a:ext cx="189448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</a:t>
            </a:r>
          </a:p>
        </p:txBody>
      </p:sp>
      <p:sp>
        <p:nvSpPr>
          <p:cNvPr id="54" name="TextBox 54"/>
          <p:cNvSpPr txBox="1"/>
          <p:nvPr/>
        </p:nvSpPr>
        <p:spPr>
          <a:xfrm rot="-5400000">
            <a:off x="-302904" y="7647444"/>
            <a:ext cx="189448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Mentees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852980" y="5162165"/>
            <a:ext cx="2303739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- Meysan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11405" y="5133336"/>
            <a:ext cx="297706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</a:t>
            </a:r>
          </a:p>
          <a:p>
            <a:pPr algn="l"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WALY Arbitration and Contract Administration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3"/>
            <a:ext cx="45311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Group 3: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57211" y="440531"/>
            <a:ext cx="11152002" cy="1961926"/>
            <a:chOff x="0" y="0"/>
            <a:chExt cx="14869336" cy="2615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– 2026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44238" y="7096142"/>
            <a:ext cx="3438157" cy="2344352"/>
            <a:chOff x="0" y="0"/>
            <a:chExt cx="4584210" cy="3125802"/>
          </a:xfrm>
        </p:grpSpPr>
        <p:grpSp>
          <p:nvGrpSpPr>
            <p:cNvPr id="8" name="Group 8"/>
            <p:cNvGrpSpPr/>
            <p:nvPr/>
          </p:nvGrpSpPr>
          <p:grpSpPr>
            <a:xfrm>
              <a:off x="2310901" y="204998"/>
              <a:ext cx="2273309" cy="1010048"/>
              <a:chOff x="0" y="0"/>
              <a:chExt cx="2275864" cy="101118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75864" cy="1011183"/>
              </a:xfrm>
              <a:custGeom>
                <a:avLst/>
                <a:gdLst/>
                <a:ahLst/>
                <a:cxnLst/>
                <a:rect l="l" t="t" r="r" b="b"/>
                <a:pathLst>
                  <a:path w="2275864" h="1011183">
                    <a:moveTo>
                      <a:pt x="0" y="0"/>
                    </a:moveTo>
                    <a:lnTo>
                      <a:pt x="2275864" y="0"/>
                    </a:lnTo>
                    <a:lnTo>
                      <a:pt x="2275864" y="1011183"/>
                    </a:lnTo>
                    <a:lnTo>
                      <a:pt x="0" y="10111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0"/>
                <a:ext cx="2275864" cy="101118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Hadil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Eisawy</a:t>
                </a:r>
                <a:endParaRPr lang="en-US" sz="19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310901" y="1508349"/>
              <a:ext cx="2179622" cy="1617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legal Trainee at the Corporate Governance Department,</a:t>
              </a:r>
            </a:p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 AMIC</a:t>
              </a:r>
            </a:p>
            <a:p>
              <a:pPr algn="l">
                <a:lnSpc>
                  <a:spcPts val="1618"/>
                </a:lnSpc>
              </a:pPr>
              <a:endParaRPr lang="en-US" sz="1348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8981" t="-2993" r="-5987" b="-69633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748611" y="7096142"/>
            <a:ext cx="3732489" cy="1628401"/>
            <a:chOff x="0" y="0"/>
            <a:chExt cx="4976652" cy="2171201"/>
          </a:xfrm>
        </p:grpSpPr>
        <p:sp>
          <p:nvSpPr>
            <p:cNvPr id="15" name="TextBox 15"/>
            <p:cNvSpPr txBox="1"/>
            <p:nvPr/>
          </p:nvSpPr>
          <p:spPr>
            <a:xfrm>
              <a:off x="2310901" y="1450091"/>
              <a:ext cx="2057448" cy="285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Legal Counsel 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336467" y="204998"/>
              <a:ext cx="2640185" cy="1365503"/>
              <a:chOff x="0" y="0"/>
              <a:chExt cx="2643153" cy="136703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4315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643153" h="1367038">
                    <a:moveTo>
                      <a:pt x="0" y="0"/>
                    </a:moveTo>
                    <a:lnTo>
                      <a:pt x="2643153" y="0"/>
                    </a:lnTo>
                    <a:lnTo>
                      <a:pt x="264315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0"/>
                <a:ext cx="264315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Coun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. Abdelrahman Ali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6417" r="-52245" b="-130906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 rot="-5400000">
            <a:off x="-247270" y="4543684"/>
            <a:ext cx="21451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</a:t>
            </a:r>
          </a:p>
          <a:p>
            <a:pPr algn="ctr">
              <a:lnSpc>
                <a:spcPts val="2879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1447315" y="7096142"/>
            <a:ext cx="3288100" cy="1628401"/>
            <a:chOff x="0" y="0"/>
            <a:chExt cx="4384133" cy="2171201"/>
          </a:xfrm>
        </p:grpSpPr>
        <p:grpSp>
          <p:nvGrpSpPr>
            <p:cNvPr id="23" name="Group 23"/>
            <p:cNvGrpSpPr/>
            <p:nvPr/>
          </p:nvGrpSpPr>
          <p:grpSpPr>
            <a:xfrm>
              <a:off x="2310901" y="204998"/>
              <a:ext cx="2073232" cy="1238771"/>
              <a:chOff x="0" y="0"/>
              <a:chExt cx="2075563" cy="124016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075563" cy="1240164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240164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240164"/>
                    </a:lnTo>
                    <a:lnTo>
                      <a:pt x="0" y="12401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0"/>
                <a:ext cx="2075563" cy="1240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Nagwa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ElMahdy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6466" t="-12727" r="-21126" b="-51651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350644" y="1450091"/>
              <a:ext cx="2033489" cy="551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Junior Associate, OGH Legal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26442" y="7096142"/>
            <a:ext cx="3251582" cy="1921548"/>
            <a:chOff x="0" y="0"/>
            <a:chExt cx="4335442" cy="2562064"/>
          </a:xfrm>
        </p:grpSpPr>
        <p:sp>
          <p:nvSpPr>
            <p:cNvPr id="30" name="TextBox 30"/>
            <p:cNvSpPr txBox="1"/>
            <p:nvPr/>
          </p:nvSpPr>
          <p:spPr>
            <a:xfrm>
              <a:off x="2308108" y="1467747"/>
              <a:ext cx="2027334" cy="1094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Lecturer Assistant, Civil Engineering Department, GUC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2308106" y="204998"/>
              <a:ext cx="1938128" cy="1150271"/>
              <a:chOff x="0" y="0"/>
              <a:chExt cx="1940307" cy="115156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940307" cy="1151564"/>
              </a:xfrm>
              <a:custGeom>
                <a:avLst/>
                <a:gdLst/>
                <a:ahLst/>
                <a:cxnLst/>
                <a:rect l="l" t="t" r="r" b="b"/>
                <a:pathLst>
                  <a:path w="1940307" h="1151564">
                    <a:moveTo>
                      <a:pt x="0" y="0"/>
                    </a:moveTo>
                    <a:lnTo>
                      <a:pt x="1940307" y="0"/>
                    </a:lnTo>
                    <a:lnTo>
                      <a:pt x="1940307" y="1151564"/>
                    </a:lnTo>
                    <a:lnTo>
                      <a:pt x="0" y="11515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0"/>
                <a:ext cx="1940307" cy="11515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Noha Raslan  </a:t>
                </a: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2082" r="-8647" b="-39303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4701631" y="7091347"/>
            <a:ext cx="3288100" cy="1706052"/>
            <a:chOff x="0" y="0"/>
            <a:chExt cx="4384133" cy="2274736"/>
          </a:xfrm>
        </p:grpSpPr>
        <p:grpSp>
          <p:nvGrpSpPr>
            <p:cNvPr id="37" name="Group 37"/>
            <p:cNvGrpSpPr/>
            <p:nvPr/>
          </p:nvGrpSpPr>
          <p:grpSpPr>
            <a:xfrm>
              <a:off x="2310901" y="211392"/>
              <a:ext cx="2073232" cy="1365503"/>
              <a:chOff x="0" y="0"/>
              <a:chExt cx="2075563" cy="136703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07556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367038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0"/>
                <a:ext cx="207556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Mohamed Khalifa</a:t>
                </a: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51780" t="-27616" r="-56096" b="-80260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350644" y="1456485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*Ciarb Student Member -  Observer  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885454" y="4503987"/>
            <a:ext cx="2894202" cy="509674"/>
            <a:chOff x="0" y="0"/>
            <a:chExt cx="3858936" cy="67956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858936" cy="679565"/>
            </a:xfrm>
            <a:custGeom>
              <a:avLst/>
              <a:gdLst/>
              <a:ahLst/>
              <a:cxnLst/>
              <a:rect l="l" t="t" r="r" b="b"/>
              <a:pathLst>
                <a:path w="3858936" h="679565">
                  <a:moveTo>
                    <a:pt x="0" y="0"/>
                  </a:moveTo>
                  <a:lnTo>
                    <a:pt x="3858936" y="0"/>
                  </a:lnTo>
                  <a:lnTo>
                    <a:pt x="3858936" y="679565"/>
                  </a:lnTo>
                  <a:lnTo>
                    <a:pt x="0" y="6795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3858936" cy="679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Ahmed Gamal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28700" y="4100110"/>
            <a:ext cx="1688500" cy="168850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34095" t="-36937" r="-45055" b="-4221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428564" y="4503987"/>
            <a:ext cx="2978522" cy="509674"/>
            <a:chOff x="0" y="0"/>
            <a:chExt cx="3971363" cy="67956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971363" cy="679565"/>
            </a:xfrm>
            <a:custGeom>
              <a:avLst/>
              <a:gdLst/>
              <a:ahLst/>
              <a:cxnLst/>
              <a:rect l="l" t="t" r="r" b="b"/>
              <a:pathLst>
                <a:path w="3971363" h="679565">
                  <a:moveTo>
                    <a:pt x="0" y="0"/>
                  </a:moveTo>
                  <a:lnTo>
                    <a:pt x="3971363" y="0"/>
                  </a:lnTo>
                  <a:lnTo>
                    <a:pt x="3971363" y="679565"/>
                  </a:lnTo>
                  <a:lnTo>
                    <a:pt x="0" y="6795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0"/>
              <a:ext cx="3971363" cy="679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Sary Badawi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541929" y="4070908"/>
            <a:ext cx="1688500" cy="1688500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63071" t="-28350" r="-55713" b="-9043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" name="TextBox 53"/>
          <p:cNvSpPr txBox="1"/>
          <p:nvPr/>
        </p:nvSpPr>
        <p:spPr>
          <a:xfrm rot="-5400000">
            <a:off x="8133173" y="4552043"/>
            <a:ext cx="189448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</a:t>
            </a:r>
          </a:p>
        </p:txBody>
      </p:sp>
      <p:sp>
        <p:nvSpPr>
          <p:cNvPr id="54" name="TextBox 54"/>
          <p:cNvSpPr txBox="1"/>
          <p:nvPr/>
        </p:nvSpPr>
        <p:spPr>
          <a:xfrm rot="-5400000">
            <a:off x="-302904" y="7647444"/>
            <a:ext cx="189448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Mentees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885454" y="5149809"/>
            <a:ext cx="199515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 Rowad Modern Engineering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09368" y="5149809"/>
            <a:ext cx="230373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Managing Partner -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Agile Project Management Advisors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913" y="3225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</p:grpSp>
      <p:sp>
        <p:nvSpPr>
          <p:cNvPr id="4" name="Freeform 4"/>
          <p:cNvSpPr/>
          <p:nvPr/>
        </p:nvSpPr>
        <p:spPr>
          <a:xfrm>
            <a:off x="2214181" y="7449648"/>
            <a:ext cx="14729930" cy="3158430"/>
          </a:xfrm>
          <a:custGeom>
            <a:avLst/>
            <a:gdLst/>
            <a:ahLst/>
            <a:cxnLst/>
            <a:rect l="l" t="t" r="r" b="b"/>
            <a:pathLst>
              <a:path w="10558190" h="3158430">
                <a:moveTo>
                  <a:pt x="0" y="0"/>
                </a:moveTo>
                <a:lnTo>
                  <a:pt x="10558189" y="0"/>
                </a:lnTo>
                <a:lnTo>
                  <a:pt x="10558189" y="3158431"/>
                </a:lnTo>
                <a:lnTo>
                  <a:pt x="0" y="315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700"/>
          </a:p>
        </p:txBody>
      </p:sp>
      <p:sp>
        <p:nvSpPr>
          <p:cNvPr id="5" name="TextBox 5"/>
          <p:cNvSpPr txBox="1"/>
          <p:nvPr/>
        </p:nvSpPr>
        <p:spPr>
          <a:xfrm>
            <a:off x="501640" y="1431264"/>
            <a:ext cx="4531121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C01900"/>
                </a:solidFill>
                <a:latin typeface="Poppins Bold"/>
                <a:ea typeface="Poppins Bold"/>
                <a:cs typeface="Poppins Bold"/>
                <a:sym typeface="Poppins Bold"/>
              </a:rPr>
              <a:t>Group 4 - Online: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1113" y="482036"/>
            <a:ext cx="16922898" cy="95819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5508"/>
              </a:lnSpc>
            </a:pPr>
            <a:r>
              <a:rPr lang="en-US" sz="4800" dirty="0">
                <a:solidFill>
                  <a:srgbClr val="7D1213"/>
                </a:solidFill>
                <a:latin typeface="Poppins"/>
                <a:ea typeface="Poppins"/>
                <a:cs typeface="Poppins"/>
                <a:sym typeface="Poppins"/>
              </a:rPr>
              <a:t>Branch Mentoring </a:t>
            </a:r>
            <a:r>
              <a:rPr lang="en-US" sz="4800" dirty="0" err="1">
                <a:solidFill>
                  <a:srgbClr val="7D1213"/>
                </a:solidFill>
                <a:latin typeface="Poppins"/>
                <a:ea typeface="Poppins"/>
                <a:cs typeface="Poppins"/>
                <a:sym typeface="Poppins"/>
              </a:rPr>
              <a:t>Programme</a:t>
            </a:r>
            <a:r>
              <a:rPr lang="ar-EG" sz="4800" dirty="0">
                <a:solidFill>
                  <a:srgbClr val="7D121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800" dirty="0">
                <a:solidFill>
                  <a:srgbClr val="7D1213"/>
                </a:solidFill>
                <a:latin typeface="Poppins"/>
                <a:ea typeface="Poppins"/>
                <a:cs typeface="Poppins"/>
                <a:sym typeface="Poppins"/>
              </a:rPr>
              <a:t>Fifth Cycle 2025 – 2026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876471" y="4841471"/>
            <a:ext cx="2076429" cy="1024128"/>
            <a:chOff x="0" y="0"/>
            <a:chExt cx="2768571" cy="13655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73309" cy="1365504"/>
            </a:xfrm>
            <a:custGeom>
              <a:avLst/>
              <a:gdLst/>
              <a:ahLst/>
              <a:cxnLst/>
              <a:rect l="l" t="t" r="r" b="b"/>
              <a:pathLst>
                <a:path w="2273309" h="1365504">
                  <a:moveTo>
                    <a:pt x="0" y="0"/>
                  </a:moveTo>
                  <a:lnTo>
                    <a:pt x="2273309" y="0"/>
                  </a:lnTo>
                  <a:lnTo>
                    <a:pt x="2273309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768571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Mohamed Qatishat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796524" y="5664821"/>
            <a:ext cx="267634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18"/>
              </a:lnSpc>
            </a:pPr>
            <a:r>
              <a:rPr lang="en-US" sz="134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Claims Specialist,  Contract &amp; Commercial Management, Delay &amp; Quantum Ana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71002" y="5654813"/>
            <a:ext cx="2207747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18"/>
              </a:lnSpc>
            </a:pPr>
            <a:r>
              <a:rPr lang="en-US" sz="134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Associate - Dispute resolution, Egyptian Bar Association - Local Law Office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282117" y="4816532"/>
            <a:ext cx="2406269" cy="1110258"/>
            <a:chOff x="-4310" y="-114841"/>
            <a:chExt cx="3208357" cy="14803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40185" cy="1365504"/>
            </a:xfrm>
            <a:custGeom>
              <a:avLst/>
              <a:gdLst/>
              <a:ahLst/>
              <a:cxnLst/>
              <a:rect l="l" t="t" r="r" b="b"/>
              <a:pathLst>
                <a:path w="2640185" h="1365504">
                  <a:moveTo>
                    <a:pt x="0" y="0"/>
                  </a:moveTo>
                  <a:lnTo>
                    <a:pt x="2640185" y="0"/>
                  </a:lnTo>
                  <a:lnTo>
                    <a:pt x="2640185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4310" y="-114841"/>
              <a:ext cx="3208357" cy="13655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Mr. Ahmed Nashaat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576647" y="7604681"/>
            <a:ext cx="1543086" cy="40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Junior Associate, the Pillar Law Firm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566302" y="6794799"/>
            <a:ext cx="1980140" cy="1024128"/>
            <a:chOff x="0" y="0"/>
            <a:chExt cx="2640185" cy="136550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640185" cy="1365504"/>
            </a:xfrm>
            <a:custGeom>
              <a:avLst/>
              <a:gdLst/>
              <a:ahLst/>
              <a:cxnLst/>
              <a:rect l="l" t="t" r="r" b="b"/>
              <a:pathLst>
                <a:path w="2640185" h="1365504">
                  <a:moveTo>
                    <a:pt x="0" y="0"/>
                  </a:moveTo>
                  <a:lnTo>
                    <a:pt x="2640185" y="0"/>
                  </a:lnTo>
                  <a:lnTo>
                    <a:pt x="2640185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2640185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Mr. Amr Sobhy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42194" y="4635621"/>
            <a:ext cx="2239695" cy="1024128"/>
            <a:chOff x="0" y="0"/>
            <a:chExt cx="2986258" cy="136550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463266" cy="1365504"/>
            </a:xfrm>
            <a:custGeom>
              <a:avLst/>
              <a:gdLst/>
              <a:ahLst/>
              <a:cxnLst/>
              <a:rect l="l" t="t" r="r" b="b"/>
              <a:pathLst>
                <a:path w="2463266" h="1365504">
                  <a:moveTo>
                    <a:pt x="0" y="0"/>
                  </a:moveTo>
                  <a:lnTo>
                    <a:pt x="2463266" y="0"/>
                  </a:lnTo>
                  <a:lnTo>
                    <a:pt x="2463266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2986258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Mohamed Ashmawy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843346" y="4771222"/>
            <a:ext cx="1704732" cy="1704734"/>
            <a:chOff x="0" y="0"/>
            <a:chExt cx="2272976" cy="2272978"/>
          </a:xfrm>
        </p:grpSpPr>
        <p:sp>
          <p:nvSpPr>
            <p:cNvPr id="34" name="Freeform 34"/>
            <p:cNvSpPr/>
            <p:nvPr/>
          </p:nvSpPr>
          <p:spPr>
            <a:xfrm>
              <a:off x="38100" y="38100"/>
              <a:ext cx="2171192" cy="2171192"/>
            </a:xfrm>
            <a:custGeom>
              <a:avLst/>
              <a:gdLst/>
              <a:ahLst/>
              <a:cxnLst/>
              <a:rect l="l" t="t" r="r" b="b"/>
              <a:pathLst>
                <a:path w="2171192" h="2171192">
                  <a:moveTo>
                    <a:pt x="1085596" y="0"/>
                  </a:moveTo>
                  <a:cubicBezTo>
                    <a:pt x="486029" y="0"/>
                    <a:pt x="0" y="486029"/>
                    <a:pt x="0" y="1085596"/>
                  </a:cubicBezTo>
                  <a:cubicBezTo>
                    <a:pt x="0" y="1685163"/>
                    <a:pt x="486029" y="2171192"/>
                    <a:pt x="1085596" y="2171192"/>
                  </a:cubicBezTo>
                  <a:cubicBezTo>
                    <a:pt x="1685163" y="2171192"/>
                    <a:pt x="2171192" y="1685163"/>
                    <a:pt x="2171192" y="1085596"/>
                  </a:cubicBezTo>
                  <a:cubicBezTo>
                    <a:pt x="2171192" y="486029"/>
                    <a:pt x="1685163" y="0"/>
                    <a:pt x="1085596" y="0"/>
                  </a:cubicBezTo>
                  <a:close/>
                </a:path>
              </a:pathLst>
            </a:custGeom>
            <a:blipFill>
              <a:blip r:embed="rId5"/>
              <a:stretch>
                <a:fillRect l="-1754" t="-1754" r="-2933" b="-2933"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2247392" cy="2247392"/>
            </a:xfrm>
            <a:custGeom>
              <a:avLst/>
              <a:gdLst/>
              <a:ahLst/>
              <a:cxnLst/>
              <a:rect l="l" t="t" r="r" b="b"/>
              <a:pathLst>
                <a:path w="2247392" h="2247392">
                  <a:moveTo>
                    <a:pt x="1123696" y="76200"/>
                  </a:moveTo>
                  <a:cubicBezTo>
                    <a:pt x="545211" y="76200"/>
                    <a:pt x="76200" y="545211"/>
                    <a:pt x="76200" y="1123696"/>
                  </a:cubicBezTo>
                  <a:lnTo>
                    <a:pt x="38100" y="1123696"/>
                  </a:lnTo>
                  <a:lnTo>
                    <a:pt x="76200" y="1123696"/>
                  </a:lnTo>
                  <a:cubicBezTo>
                    <a:pt x="76200" y="1702181"/>
                    <a:pt x="545211" y="2171192"/>
                    <a:pt x="1123696" y="2171192"/>
                  </a:cubicBezTo>
                  <a:lnTo>
                    <a:pt x="1123696" y="2209292"/>
                  </a:lnTo>
                  <a:lnTo>
                    <a:pt x="1123696" y="2171192"/>
                  </a:lnTo>
                  <a:cubicBezTo>
                    <a:pt x="1702181" y="2171192"/>
                    <a:pt x="2171192" y="1702181"/>
                    <a:pt x="2171192" y="1123696"/>
                  </a:cubicBezTo>
                  <a:lnTo>
                    <a:pt x="2209292" y="1123696"/>
                  </a:lnTo>
                  <a:lnTo>
                    <a:pt x="2171192" y="1123696"/>
                  </a:lnTo>
                  <a:cubicBezTo>
                    <a:pt x="2171192" y="545211"/>
                    <a:pt x="1702181" y="76200"/>
                    <a:pt x="1123696" y="76200"/>
                  </a:cubicBezTo>
                  <a:lnTo>
                    <a:pt x="1123696" y="38100"/>
                  </a:lnTo>
                  <a:lnTo>
                    <a:pt x="1123696" y="76200"/>
                  </a:lnTo>
                  <a:moveTo>
                    <a:pt x="1123696" y="0"/>
                  </a:moveTo>
                  <a:cubicBezTo>
                    <a:pt x="1744345" y="0"/>
                    <a:pt x="2247392" y="503047"/>
                    <a:pt x="2247392" y="1123696"/>
                  </a:cubicBezTo>
                  <a:cubicBezTo>
                    <a:pt x="2247392" y="1744345"/>
                    <a:pt x="1744345" y="2247392"/>
                    <a:pt x="1123696" y="2247392"/>
                  </a:cubicBezTo>
                  <a:cubicBezTo>
                    <a:pt x="503047" y="2247392"/>
                    <a:pt x="0" y="1744345"/>
                    <a:pt x="0" y="1123696"/>
                  </a:cubicBezTo>
                  <a:cubicBezTo>
                    <a:pt x="0" y="503047"/>
                    <a:pt x="503047" y="0"/>
                    <a:pt x="1123696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 sz="27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878094" y="6852623"/>
            <a:ext cx="1897332" cy="1024128"/>
            <a:chOff x="0" y="0"/>
            <a:chExt cx="2529776" cy="136550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073233" cy="1365504"/>
            </a:xfrm>
            <a:custGeom>
              <a:avLst/>
              <a:gdLst/>
              <a:ahLst/>
              <a:cxnLst/>
              <a:rect l="l" t="t" r="r" b="b"/>
              <a:pathLst>
                <a:path w="2073233" h="1365504">
                  <a:moveTo>
                    <a:pt x="0" y="0"/>
                  </a:moveTo>
                  <a:lnTo>
                    <a:pt x="2073233" y="0"/>
                  </a:lnTo>
                  <a:lnTo>
                    <a:pt x="2073233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2529776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Eng.Atef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Bahig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799152" y="7637938"/>
            <a:ext cx="1976274" cy="61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Planning Engineer, ITALCONSULT S.P.A 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2728235" y="4796340"/>
            <a:ext cx="2134724" cy="1024128"/>
            <a:chOff x="-2" y="0"/>
            <a:chExt cx="2846298" cy="136550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938128" cy="1365504"/>
            </a:xfrm>
            <a:custGeom>
              <a:avLst/>
              <a:gdLst/>
              <a:ahLst/>
              <a:cxnLst/>
              <a:rect l="l" t="t" r="r" b="b"/>
              <a:pathLst>
                <a:path w="1938128" h="1365504">
                  <a:moveTo>
                    <a:pt x="0" y="0"/>
                  </a:moveTo>
                  <a:lnTo>
                    <a:pt x="1938128" y="0"/>
                  </a:lnTo>
                  <a:lnTo>
                    <a:pt x="1938128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-2" y="0"/>
              <a:ext cx="2846298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Mohamed Mohsen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58991" y="4786750"/>
            <a:ext cx="1704732" cy="1704734"/>
            <a:chOff x="0" y="0"/>
            <a:chExt cx="2272976" cy="2272978"/>
          </a:xfrm>
        </p:grpSpPr>
        <p:sp>
          <p:nvSpPr>
            <p:cNvPr id="47" name="Freeform 47"/>
            <p:cNvSpPr/>
            <p:nvPr/>
          </p:nvSpPr>
          <p:spPr>
            <a:xfrm>
              <a:off x="38100" y="38100"/>
              <a:ext cx="2171192" cy="2171192"/>
            </a:xfrm>
            <a:custGeom>
              <a:avLst/>
              <a:gdLst/>
              <a:ahLst/>
              <a:cxnLst/>
              <a:rect l="l" t="t" r="r" b="b"/>
              <a:pathLst>
                <a:path w="2171192" h="2171192">
                  <a:moveTo>
                    <a:pt x="1085596" y="0"/>
                  </a:moveTo>
                  <a:cubicBezTo>
                    <a:pt x="486029" y="0"/>
                    <a:pt x="0" y="486029"/>
                    <a:pt x="0" y="1085596"/>
                  </a:cubicBezTo>
                  <a:cubicBezTo>
                    <a:pt x="0" y="1685163"/>
                    <a:pt x="486029" y="2171192"/>
                    <a:pt x="1085596" y="2171192"/>
                  </a:cubicBezTo>
                  <a:cubicBezTo>
                    <a:pt x="1685163" y="2171192"/>
                    <a:pt x="2171192" y="1685163"/>
                    <a:pt x="2171192" y="1085596"/>
                  </a:cubicBezTo>
                  <a:cubicBezTo>
                    <a:pt x="2171192" y="486029"/>
                    <a:pt x="1685163" y="0"/>
                    <a:pt x="1085596" y="0"/>
                  </a:cubicBezTo>
                  <a:close/>
                </a:path>
              </a:pathLst>
            </a:custGeom>
            <a:blipFill>
              <a:blip r:embed="rId6"/>
              <a:stretch>
                <a:fillRect l="-1754" t="-23499" r="-2933" b="-24677"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2247392" cy="2247392"/>
            </a:xfrm>
            <a:custGeom>
              <a:avLst/>
              <a:gdLst/>
              <a:ahLst/>
              <a:cxnLst/>
              <a:rect l="l" t="t" r="r" b="b"/>
              <a:pathLst>
                <a:path w="2247392" h="2247392">
                  <a:moveTo>
                    <a:pt x="1123696" y="76200"/>
                  </a:moveTo>
                  <a:cubicBezTo>
                    <a:pt x="545211" y="76200"/>
                    <a:pt x="76200" y="545211"/>
                    <a:pt x="76200" y="1123696"/>
                  </a:cubicBezTo>
                  <a:lnTo>
                    <a:pt x="38100" y="1123696"/>
                  </a:lnTo>
                  <a:lnTo>
                    <a:pt x="76200" y="1123696"/>
                  </a:lnTo>
                  <a:cubicBezTo>
                    <a:pt x="76200" y="1702181"/>
                    <a:pt x="545211" y="2171192"/>
                    <a:pt x="1123696" y="2171192"/>
                  </a:cubicBezTo>
                  <a:lnTo>
                    <a:pt x="1123696" y="2209292"/>
                  </a:lnTo>
                  <a:lnTo>
                    <a:pt x="1123696" y="2171192"/>
                  </a:lnTo>
                  <a:cubicBezTo>
                    <a:pt x="1702181" y="2171192"/>
                    <a:pt x="2171192" y="1702181"/>
                    <a:pt x="2171192" y="1123696"/>
                  </a:cubicBezTo>
                  <a:lnTo>
                    <a:pt x="2209292" y="1123696"/>
                  </a:lnTo>
                  <a:lnTo>
                    <a:pt x="2171192" y="1123696"/>
                  </a:lnTo>
                  <a:cubicBezTo>
                    <a:pt x="2171192" y="545211"/>
                    <a:pt x="1702181" y="76200"/>
                    <a:pt x="1123696" y="76200"/>
                  </a:cubicBezTo>
                  <a:lnTo>
                    <a:pt x="1123696" y="38100"/>
                  </a:lnTo>
                  <a:lnTo>
                    <a:pt x="1123696" y="76200"/>
                  </a:lnTo>
                  <a:moveTo>
                    <a:pt x="1123696" y="0"/>
                  </a:moveTo>
                  <a:cubicBezTo>
                    <a:pt x="1744345" y="0"/>
                    <a:pt x="2247392" y="503047"/>
                    <a:pt x="2247392" y="1123696"/>
                  </a:cubicBezTo>
                  <a:cubicBezTo>
                    <a:pt x="2247392" y="1744345"/>
                    <a:pt x="1744345" y="2247392"/>
                    <a:pt x="1123696" y="2247392"/>
                  </a:cubicBezTo>
                  <a:cubicBezTo>
                    <a:pt x="503047" y="2247392"/>
                    <a:pt x="0" y="1744345"/>
                    <a:pt x="0" y="1123696"/>
                  </a:cubicBezTo>
                  <a:cubicBezTo>
                    <a:pt x="0" y="503047"/>
                    <a:pt x="503047" y="0"/>
                    <a:pt x="1123696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 sz="270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3630941" y="6784262"/>
            <a:ext cx="2384337" cy="929079"/>
            <a:chOff x="0" y="0"/>
            <a:chExt cx="3179116" cy="123877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073233" cy="1238772"/>
            </a:xfrm>
            <a:custGeom>
              <a:avLst/>
              <a:gdLst/>
              <a:ahLst/>
              <a:cxnLst/>
              <a:rect l="l" t="t" r="r" b="b"/>
              <a:pathLst>
                <a:path w="2073233" h="1238772">
                  <a:moveTo>
                    <a:pt x="0" y="0"/>
                  </a:moveTo>
                  <a:lnTo>
                    <a:pt x="2073233" y="0"/>
                  </a:lnTo>
                  <a:lnTo>
                    <a:pt x="2073233" y="1238772"/>
                  </a:lnTo>
                  <a:lnTo>
                    <a:pt x="0" y="1238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0"/>
              <a:ext cx="3179116" cy="12387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Ahmed Samir Ali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832216" y="6632359"/>
            <a:ext cx="1704732" cy="1704734"/>
            <a:chOff x="0" y="0"/>
            <a:chExt cx="2272977" cy="2272977"/>
          </a:xfrm>
        </p:grpSpPr>
        <p:sp>
          <p:nvSpPr>
            <p:cNvPr id="53" name="Freeform 53"/>
            <p:cNvSpPr/>
            <p:nvPr/>
          </p:nvSpPr>
          <p:spPr>
            <a:xfrm>
              <a:off x="38100" y="38100"/>
              <a:ext cx="2171192" cy="2171192"/>
            </a:xfrm>
            <a:custGeom>
              <a:avLst/>
              <a:gdLst/>
              <a:ahLst/>
              <a:cxnLst/>
              <a:rect l="l" t="t" r="r" b="b"/>
              <a:pathLst>
                <a:path w="2171192" h="2171192">
                  <a:moveTo>
                    <a:pt x="1085596" y="0"/>
                  </a:moveTo>
                  <a:cubicBezTo>
                    <a:pt x="486029" y="0"/>
                    <a:pt x="0" y="486029"/>
                    <a:pt x="0" y="1085596"/>
                  </a:cubicBezTo>
                  <a:cubicBezTo>
                    <a:pt x="0" y="1685163"/>
                    <a:pt x="486029" y="2171192"/>
                    <a:pt x="1085596" y="2171192"/>
                  </a:cubicBezTo>
                  <a:cubicBezTo>
                    <a:pt x="1685163" y="2171192"/>
                    <a:pt x="2171192" y="1685163"/>
                    <a:pt x="2171192" y="1085596"/>
                  </a:cubicBezTo>
                  <a:cubicBezTo>
                    <a:pt x="2171192" y="486029"/>
                    <a:pt x="1685163" y="0"/>
                    <a:pt x="1085596" y="0"/>
                  </a:cubicBezTo>
                  <a:close/>
                </a:path>
              </a:pathLst>
            </a:custGeom>
            <a:blipFill>
              <a:blip r:embed="rId7"/>
              <a:stretch>
                <a:fillRect l="-6336" t="-1754" r="-7515" b="-2933"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2247392" cy="2247392"/>
            </a:xfrm>
            <a:custGeom>
              <a:avLst/>
              <a:gdLst/>
              <a:ahLst/>
              <a:cxnLst/>
              <a:rect l="l" t="t" r="r" b="b"/>
              <a:pathLst>
                <a:path w="2247392" h="2247392">
                  <a:moveTo>
                    <a:pt x="1123696" y="76200"/>
                  </a:moveTo>
                  <a:cubicBezTo>
                    <a:pt x="545211" y="76200"/>
                    <a:pt x="76200" y="545211"/>
                    <a:pt x="76200" y="1123696"/>
                  </a:cubicBezTo>
                  <a:lnTo>
                    <a:pt x="38100" y="1123696"/>
                  </a:lnTo>
                  <a:lnTo>
                    <a:pt x="76200" y="1123696"/>
                  </a:lnTo>
                  <a:cubicBezTo>
                    <a:pt x="76200" y="1702181"/>
                    <a:pt x="545211" y="2171192"/>
                    <a:pt x="1123696" y="2171192"/>
                  </a:cubicBezTo>
                  <a:lnTo>
                    <a:pt x="1123696" y="2209292"/>
                  </a:lnTo>
                  <a:lnTo>
                    <a:pt x="1123696" y="2171192"/>
                  </a:lnTo>
                  <a:cubicBezTo>
                    <a:pt x="1702181" y="2171192"/>
                    <a:pt x="2171192" y="1702181"/>
                    <a:pt x="2171192" y="1123696"/>
                  </a:cubicBezTo>
                  <a:lnTo>
                    <a:pt x="2209292" y="1123696"/>
                  </a:lnTo>
                  <a:lnTo>
                    <a:pt x="2171192" y="1123696"/>
                  </a:lnTo>
                  <a:cubicBezTo>
                    <a:pt x="2171192" y="545211"/>
                    <a:pt x="1702181" y="76200"/>
                    <a:pt x="1123696" y="76200"/>
                  </a:cubicBezTo>
                  <a:lnTo>
                    <a:pt x="1123696" y="38100"/>
                  </a:lnTo>
                  <a:lnTo>
                    <a:pt x="1123696" y="76200"/>
                  </a:lnTo>
                  <a:moveTo>
                    <a:pt x="1123696" y="0"/>
                  </a:moveTo>
                  <a:cubicBezTo>
                    <a:pt x="1744345" y="0"/>
                    <a:pt x="2247392" y="503047"/>
                    <a:pt x="2247392" y="1123696"/>
                  </a:cubicBezTo>
                  <a:cubicBezTo>
                    <a:pt x="2247392" y="1744345"/>
                    <a:pt x="1744345" y="2247392"/>
                    <a:pt x="1123696" y="2247392"/>
                  </a:cubicBezTo>
                  <a:cubicBezTo>
                    <a:pt x="503047" y="2247392"/>
                    <a:pt x="0" y="1744345"/>
                    <a:pt x="0" y="1123696"/>
                  </a:cubicBezTo>
                  <a:cubicBezTo>
                    <a:pt x="0" y="503047"/>
                    <a:pt x="503047" y="0"/>
                    <a:pt x="1123696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 sz="2700"/>
            </a:p>
          </p:txBody>
        </p:sp>
      </p:grpSp>
      <p:sp>
        <p:nvSpPr>
          <p:cNvPr id="55" name="Freeform 55"/>
          <p:cNvSpPr/>
          <p:nvPr/>
        </p:nvSpPr>
        <p:spPr>
          <a:xfrm>
            <a:off x="5684731" y="2405612"/>
            <a:ext cx="2416388" cy="640320"/>
          </a:xfrm>
          <a:custGeom>
            <a:avLst/>
            <a:gdLst/>
            <a:ahLst/>
            <a:cxnLst/>
            <a:rect l="l" t="t" r="r" b="b"/>
            <a:pathLst>
              <a:path w="2416388" h="640320">
                <a:moveTo>
                  <a:pt x="0" y="0"/>
                </a:moveTo>
                <a:lnTo>
                  <a:pt x="2416388" y="0"/>
                </a:lnTo>
                <a:lnTo>
                  <a:pt x="2416388" y="640319"/>
                </a:lnTo>
                <a:lnTo>
                  <a:pt x="0" y="6403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700"/>
          </a:p>
        </p:txBody>
      </p:sp>
      <p:grpSp>
        <p:nvGrpSpPr>
          <p:cNvPr id="56" name="Group 56"/>
          <p:cNvGrpSpPr/>
          <p:nvPr/>
        </p:nvGrpSpPr>
        <p:grpSpPr>
          <a:xfrm>
            <a:off x="1882916" y="2424527"/>
            <a:ext cx="1767650" cy="1767650"/>
            <a:chOff x="0" y="0"/>
            <a:chExt cx="2356865" cy="2356865"/>
          </a:xfrm>
        </p:grpSpPr>
        <p:sp>
          <p:nvSpPr>
            <p:cNvPr id="57" name="Freeform 57"/>
            <p:cNvSpPr/>
            <p:nvPr/>
          </p:nvSpPr>
          <p:spPr>
            <a:xfrm>
              <a:off x="38100" y="38100"/>
              <a:ext cx="2251456" cy="2251456"/>
            </a:xfrm>
            <a:custGeom>
              <a:avLst/>
              <a:gdLst/>
              <a:ahLst/>
              <a:cxnLst/>
              <a:rect l="l" t="t" r="r" b="b"/>
              <a:pathLst>
                <a:path w="2251456" h="2251456">
                  <a:moveTo>
                    <a:pt x="1125728" y="0"/>
                  </a:moveTo>
                  <a:cubicBezTo>
                    <a:pt x="503936" y="0"/>
                    <a:pt x="0" y="503936"/>
                    <a:pt x="0" y="1125728"/>
                  </a:cubicBezTo>
                  <a:cubicBezTo>
                    <a:pt x="0" y="1747520"/>
                    <a:pt x="503936" y="2251456"/>
                    <a:pt x="1125728" y="2251456"/>
                  </a:cubicBezTo>
                  <a:cubicBezTo>
                    <a:pt x="1747520" y="2251456"/>
                    <a:pt x="2251456" y="1747520"/>
                    <a:pt x="2251456" y="1125728"/>
                  </a:cubicBezTo>
                  <a:cubicBezTo>
                    <a:pt x="2251456" y="503936"/>
                    <a:pt x="1747393" y="0"/>
                    <a:pt x="1125728" y="0"/>
                  </a:cubicBezTo>
                  <a:close/>
                </a:path>
              </a:pathLst>
            </a:custGeom>
            <a:blipFill>
              <a:blip r:embed="rId10"/>
              <a:stretch>
                <a:fillRect l="-1692" t="-1692" r="-2989" b="-2989"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0" y="0"/>
              <a:ext cx="2327656" cy="2327656"/>
            </a:xfrm>
            <a:custGeom>
              <a:avLst/>
              <a:gdLst/>
              <a:ahLst/>
              <a:cxnLst/>
              <a:rect l="l" t="t" r="r" b="b"/>
              <a:pathLst>
                <a:path w="2327656" h="2327656">
                  <a:moveTo>
                    <a:pt x="1163828" y="76200"/>
                  </a:moveTo>
                  <a:cubicBezTo>
                    <a:pt x="563118" y="76200"/>
                    <a:pt x="76200" y="563118"/>
                    <a:pt x="76200" y="1163828"/>
                  </a:cubicBezTo>
                  <a:lnTo>
                    <a:pt x="38100" y="1163828"/>
                  </a:lnTo>
                  <a:lnTo>
                    <a:pt x="76200" y="1163828"/>
                  </a:lnTo>
                  <a:cubicBezTo>
                    <a:pt x="76200" y="1764538"/>
                    <a:pt x="563118" y="2251456"/>
                    <a:pt x="1163828" y="2251456"/>
                  </a:cubicBezTo>
                  <a:lnTo>
                    <a:pt x="1163828" y="2289556"/>
                  </a:lnTo>
                  <a:lnTo>
                    <a:pt x="1163828" y="2251456"/>
                  </a:lnTo>
                  <a:cubicBezTo>
                    <a:pt x="1764538" y="2251456"/>
                    <a:pt x="2251456" y="1764538"/>
                    <a:pt x="2251456" y="1163828"/>
                  </a:cubicBezTo>
                  <a:lnTo>
                    <a:pt x="2289556" y="1163828"/>
                  </a:lnTo>
                  <a:lnTo>
                    <a:pt x="2251456" y="1163828"/>
                  </a:lnTo>
                  <a:cubicBezTo>
                    <a:pt x="2251329" y="563118"/>
                    <a:pt x="1764411" y="76200"/>
                    <a:pt x="1163828" y="76200"/>
                  </a:cubicBezTo>
                  <a:lnTo>
                    <a:pt x="1163828" y="38100"/>
                  </a:lnTo>
                  <a:lnTo>
                    <a:pt x="1163828" y="76200"/>
                  </a:lnTo>
                  <a:moveTo>
                    <a:pt x="1163828" y="0"/>
                  </a:moveTo>
                  <a:cubicBezTo>
                    <a:pt x="1806575" y="0"/>
                    <a:pt x="2327656" y="521081"/>
                    <a:pt x="2327656" y="1163828"/>
                  </a:cubicBezTo>
                  <a:cubicBezTo>
                    <a:pt x="2327656" y="1806575"/>
                    <a:pt x="1806575" y="2327656"/>
                    <a:pt x="1163828" y="2327656"/>
                  </a:cubicBezTo>
                  <a:cubicBezTo>
                    <a:pt x="521081" y="2327656"/>
                    <a:pt x="0" y="1806448"/>
                    <a:pt x="0" y="1163828"/>
                  </a:cubicBezTo>
                  <a:cubicBezTo>
                    <a:pt x="0" y="521208"/>
                    <a:pt x="521081" y="0"/>
                    <a:pt x="1163828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 sz="2700"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725657" y="3319633"/>
            <a:ext cx="2544995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Independent Arbitrator and Mediator (Bahrain)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7791943" y="2442971"/>
            <a:ext cx="1767650" cy="1767650"/>
            <a:chOff x="0" y="0"/>
            <a:chExt cx="2356865" cy="2356865"/>
          </a:xfrm>
        </p:grpSpPr>
        <p:sp>
          <p:nvSpPr>
            <p:cNvPr id="62" name="Freeform 62"/>
            <p:cNvSpPr/>
            <p:nvPr/>
          </p:nvSpPr>
          <p:spPr>
            <a:xfrm>
              <a:off x="38100" y="38100"/>
              <a:ext cx="2251456" cy="2251456"/>
            </a:xfrm>
            <a:custGeom>
              <a:avLst/>
              <a:gdLst/>
              <a:ahLst/>
              <a:cxnLst/>
              <a:rect l="l" t="t" r="r" b="b"/>
              <a:pathLst>
                <a:path w="2251456" h="2251456">
                  <a:moveTo>
                    <a:pt x="1125728" y="0"/>
                  </a:moveTo>
                  <a:cubicBezTo>
                    <a:pt x="503936" y="0"/>
                    <a:pt x="0" y="503936"/>
                    <a:pt x="0" y="1125728"/>
                  </a:cubicBezTo>
                  <a:cubicBezTo>
                    <a:pt x="0" y="1747520"/>
                    <a:pt x="503936" y="2251456"/>
                    <a:pt x="1125728" y="2251456"/>
                  </a:cubicBezTo>
                  <a:cubicBezTo>
                    <a:pt x="1747520" y="2251456"/>
                    <a:pt x="2251456" y="1747520"/>
                    <a:pt x="2251456" y="1125728"/>
                  </a:cubicBezTo>
                  <a:cubicBezTo>
                    <a:pt x="2251456" y="503936"/>
                    <a:pt x="1747393" y="0"/>
                    <a:pt x="1125728" y="0"/>
                  </a:cubicBezTo>
                  <a:close/>
                </a:path>
              </a:pathLst>
            </a:custGeom>
            <a:blipFill>
              <a:blip r:embed="rId11"/>
              <a:stretch>
                <a:fillRect l="-1692" t="-1692" r="-2989" b="-2989"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0" y="0"/>
              <a:ext cx="2327656" cy="2327656"/>
            </a:xfrm>
            <a:custGeom>
              <a:avLst/>
              <a:gdLst/>
              <a:ahLst/>
              <a:cxnLst/>
              <a:rect l="l" t="t" r="r" b="b"/>
              <a:pathLst>
                <a:path w="2327656" h="2327656">
                  <a:moveTo>
                    <a:pt x="1163828" y="76200"/>
                  </a:moveTo>
                  <a:cubicBezTo>
                    <a:pt x="563118" y="76200"/>
                    <a:pt x="76200" y="563118"/>
                    <a:pt x="76200" y="1163828"/>
                  </a:cubicBezTo>
                  <a:lnTo>
                    <a:pt x="38100" y="1163828"/>
                  </a:lnTo>
                  <a:lnTo>
                    <a:pt x="76200" y="1163828"/>
                  </a:lnTo>
                  <a:cubicBezTo>
                    <a:pt x="76200" y="1764538"/>
                    <a:pt x="563118" y="2251456"/>
                    <a:pt x="1163828" y="2251456"/>
                  </a:cubicBezTo>
                  <a:lnTo>
                    <a:pt x="1163828" y="2289556"/>
                  </a:lnTo>
                  <a:lnTo>
                    <a:pt x="1163828" y="2251456"/>
                  </a:lnTo>
                  <a:cubicBezTo>
                    <a:pt x="1764538" y="2251456"/>
                    <a:pt x="2251456" y="1764538"/>
                    <a:pt x="2251456" y="1163828"/>
                  </a:cubicBezTo>
                  <a:lnTo>
                    <a:pt x="2289556" y="1163828"/>
                  </a:lnTo>
                  <a:lnTo>
                    <a:pt x="2251456" y="1163828"/>
                  </a:lnTo>
                  <a:cubicBezTo>
                    <a:pt x="2251329" y="563118"/>
                    <a:pt x="1764411" y="76200"/>
                    <a:pt x="1163828" y="76200"/>
                  </a:cubicBezTo>
                  <a:lnTo>
                    <a:pt x="1163828" y="38100"/>
                  </a:lnTo>
                  <a:lnTo>
                    <a:pt x="1163828" y="76200"/>
                  </a:lnTo>
                  <a:moveTo>
                    <a:pt x="1163828" y="0"/>
                  </a:moveTo>
                  <a:cubicBezTo>
                    <a:pt x="1806575" y="0"/>
                    <a:pt x="2327656" y="521081"/>
                    <a:pt x="2327656" y="1163828"/>
                  </a:cubicBezTo>
                  <a:cubicBezTo>
                    <a:pt x="2327656" y="1806575"/>
                    <a:pt x="1806575" y="2327656"/>
                    <a:pt x="1163828" y="2327656"/>
                  </a:cubicBezTo>
                  <a:cubicBezTo>
                    <a:pt x="521081" y="2327656"/>
                    <a:pt x="0" y="1806448"/>
                    <a:pt x="0" y="1163828"/>
                  </a:cubicBezTo>
                  <a:cubicBezTo>
                    <a:pt x="0" y="521208"/>
                    <a:pt x="521081" y="0"/>
                    <a:pt x="1163828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 sz="2700"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9612474" y="3318060"/>
            <a:ext cx="209762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Manager - DAMAC Properties (UAE)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3744288" y="2728019"/>
            <a:ext cx="3061104" cy="863673"/>
            <a:chOff x="0" y="0"/>
            <a:chExt cx="4081473" cy="1151564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4081473" cy="1151564"/>
            </a:xfrm>
            <a:custGeom>
              <a:avLst/>
              <a:gdLst/>
              <a:ahLst/>
              <a:cxnLst/>
              <a:rect l="l" t="t" r="r" b="b"/>
              <a:pathLst>
                <a:path w="4081473" h="1151564">
                  <a:moveTo>
                    <a:pt x="0" y="0"/>
                  </a:moveTo>
                  <a:lnTo>
                    <a:pt x="4081473" y="0"/>
                  </a:lnTo>
                  <a:lnTo>
                    <a:pt x="4081473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0"/>
              <a:ext cx="4081473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Aseel Zimmo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9628615" y="2705472"/>
            <a:ext cx="2921408" cy="863673"/>
            <a:chOff x="0" y="0"/>
            <a:chExt cx="3895210" cy="1151564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3895210" cy="1151564"/>
            </a:xfrm>
            <a:custGeom>
              <a:avLst/>
              <a:gdLst/>
              <a:ahLst/>
              <a:cxnLst/>
              <a:rect l="l" t="t" r="r" b="b"/>
              <a:pathLst>
                <a:path w="3895210" h="1151564">
                  <a:moveTo>
                    <a:pt x="0" y="0"/>
                  </a:moveTo>
                  <a:lnTo>
                    <a:pt x="3895210" y="0"/>
                  </a:lnTo>
                  <a:lnTo>
                    <a:pt x="3895210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0"/>
              <a:ext cx="3895210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Ola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Elshamy</a:t>
              </a:r>
              <a:endPara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7" name="TextBox 77"/>
          <p:cNvSpPr txBox="1"/>
          <p:nvPr/>
        </p:nvSpPr>
        <p:spPr>
          <a:xfrm rot="-5400000">
            <a:off x="480468" y="3088166"/>
            <a:ext cx="2145162" cy="3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5558298" y="5586720"/>
            <a:ext cx="232359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18"/>
              </a:lnSpc>
            </a:pPr>
            <a:r>
              <a:rPr lang="en-US" sz="134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Certified Expert Witness (RICS), Senior Commercial and Contracts Manager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654192" y="5706152"/>
            <a:ext cx="218019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18"/>
              </a:lnSpc>
            </a:pPr>
            <a:r>
              <a:rPr lang="en-US" sz="134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Manager, DAR Company, Al- Haram Expansion Project 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3623931" y="7555934"/>
            <a:ext cx="1525118" cy="61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Contracts Engineer, Saudi Icon - Observer</a:t>
            </a:r>
          </a:p>
        </p:txBody>
      </p:sp>
      <p:sp>
        <p:nvSpPr>
          <p:cNvPr id="81" name="TextBox 81"/>
          <p:cNvSpPr txBox="1"/>
          <p:nvPr/>
        </p:nvSpPr>
        <p:spPr>
          <a:xfrm rot="-5400000">
            <a:off x="6221366" y="3046418"/>
            <a:ext cx="1894481" cy="73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53" y="4761362"/>
            <a:ext cx="1682357" cy="1682357"/>
          </a:xfrm>
          <a:prstGeom prst="rect">
            <a:avLst/>
          </a:prstGeom>
        </p:spPr>
      </p:pic>
      <p:sp>
        <p:nvSpPr>
          <p:cNvPr id="82" name="TextBox 82"/>
          <p:cNvSpPr txBox="1"/>
          <p:nvPr/>
        </p:nvSpPr>
        <p:spPr>
          <a:xfrm rot="-5400000">
            <a:off x="-244024" y="5551442"/>
            <a:ext cx="1894481" cy="3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Mentees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20" y="6617162"/>
            <a:ext cx="1682357" cy="16823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16" y="6621065"/>
            <a:ext cx="1682357" cy="16823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58" y="4805839"/>
            <a:ext cx="1682357" cy="1682357"/>
          </a:xfrm>
          <a:prstGeom prst="rect">
            <a:avLst/>
          </a:prstGeom>
        </p:spPr>
      </p:pic>
      <p:sp>
        <p:nvSpPr>
          <p:cNvPr id="75" name="Freeform 60"/>
          <p:cNvSpPr/>
          <p:nvPr/>
        </p:nvSpPr>
        <p:spPr>
          <a:xfrm>
            <a:off x="15144173" y="1780233"/>
            <a:ext cx="2561684" cy="640320"/>
          </a:xfrm>
          <a:custGeom>
            <a:avLst/>
            <a:gdLst/>
            <a:ahLst/>
            <a:cxnLst/>
            <a:rect l="l" t="t" r="r" b="b"/>
            <a:pathLst>
              <a:path w="2561684" h="640320">
                <a:moveTo>
                  <a:pt x="0" y="0"/>
                </a:moveTo>
                <a:lnTo>
                  <a:pt x="2561683" y="0"/>
                </a:lnTo>
                <a:lnTo>
                  <a:pt x="2561683" y="640320"/>
                </a:lnTo>
                <a:lnTo>
                  <a:pt x="0" y="6403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700"/>
          </a:p>
        </p:txBody>
      </p:sp>
      <p:grpSp>
        <p:nvGrpSpPr>
          <p:cNvPr id="83" name="Group 30"/>
          <p:cNvGrpSpPr/>
          <p:nvPr/>
        </p:nvGrpSpPr>
        <p:grpSpPr>
          <a:xfrm>
            <a:off x="11459483" y="8615334"/>
            <a:ext cx="2748228" cy="1024128"/>
            <a:chOff x="0" y="0"/>
            <a:chExt cx="3037196" cy="1365504"/>
          </a:xfrm>
        </p:grpSpPr>
        <p:sp>
          <p:nvSpPr>
            <p:cNvPr id="84" name="Freeform 31"/>
            <p:cNvSpPr/>
            <p:nvPr/>
          </p:nvSpPr>
          <p:spPr>
            <a:xfrm>
              <a:off x="0" y="0"/>
              <a:ext cx="2463266" cy="1365504"/>
            </a:xfrm>
            <a:custGeom>
              <a:avLst/>
              <a:gdLst/>
              <a:ahLst/>
              <a:cxnLst/>
              <a:rect l="l" t="t" r="r" b="b"/>
              <a:pathLst>
                <a:path w="2463266" h="1365504">
                  <a:moveTo>
                    <a:pt x="0" y="0"/>
                  </a:moveTo>
                  <a:lnTo>
                    <a:pt x="2463266" y="0"/>
                  </a:lnTo>
                  <a:lnTo>
                    <a:pt x="2463266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85" name="TextBox 32"/>
            <p:cNvSpPr txBox="1"/>
            <p:nvPr/>
          </p:nvSpPr>
          <p:spPr>
            <a:xfrm>
              <a:off x="0" y="0"/>
              <a:ext cx="3037196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Mr. Ahmed Ramadan Moussa 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13" y="8376361"/>
            <a:ext cx="1682357" cy="1682357"/>
          </a:xfrm>
          <a:prstGeom prst="rect">
            <a:avLst/>
          </a:prstGeom>
        </p:spPr>
      </p:pic>
      <p:sp>
        <p:nvSpPr>
          <p:cNvPr id="86" name="TextBox 23"/>
          <p:cNvSpPr txBox="1"/>
          <p:nvPr/>
        </p:nvSpPr>
        <p:spPr>
          <a:xfrm>
            <a:off x="11459161" y="9442825"/>
            <a:ext cx="2138087" cy="405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 dirty="0" err="1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Ciarb</a:t>
            </a: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 Student Member -  Observer  </a:t>
            </a:r>
          </a:p>
        </p:txBody>
      </p:sp>
      <p:sp>
        <p:nvSpPr>
          <p:cNvPr id="74" name="TextBox 23"/>
          <p:cNvSpPr txBox="1"/>
          <p:nvPr/>
        </p:nvSpPr>
        <p:spPr>
          <a:xfrm>
            <a:off x="6888501" y="9442824"/>
            <a:ext cx="2409462" cy="61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LLB | Moot Court competitor | Arbitration | Ai Specialist | Vibe Coding</a:t>
            </a:r>
          </a:p>
        </p:txBody>
      </p:sp>
      <p:grpSp>
        <p:nvGrpSpPr>
          <p:cNvPr id="76" name="Group 24"/>
          <p:cNvGrpSpPr/>
          <p:nvPr/>
        </p:nvGrpSpPr>
        <p:grpSpPr>
          <a:xfrm>
            <a:off x="6888501" y="8550095"/>
            <a:ext cx="2409462" cy="1024128"/>
            <a:chOff x="0" y="0"/>
            <a:chExt cx="3212615" cy="1365504"/>
          </a:xfrm>
        </p:grpSpPr>
        <p:sp>
          <p:nvSpPr>
            <p:cNvPr id="87" name="Freeform 25"/>
            <p:cNvSpPr/>
            <p:nvPr/>
          </p:nvSpPr>
          <p:spPr>
            <a:xfrm>
              <a:off x="0" y="0"/>
              <a:ext cx="2640185" cy="1365504"/>
            </a:xfrm>
            <a:custGeom>
              <a:avLst/>
              <a:gdLst/>
              <a:ahLst/>
              <a:cxnLst/>
              <a:rect l="l" t="t" r="r" b="b"/>
              <a:pathLst>
                <a:path w="2640185" h="1365504">
                  <a:moveTo>
                    <a:pt x="0" y="0"/>
                  </a:moveTo>
                  <a:lnTo>
                    <a:pt x="2640185" y="0"/>
                  </a:lnTo>
                  <a:lnTo>
                    <a:pt x="2640185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92" name="TextBox 26"/>
            <p:cNvSpPr txBox="1"/>
            <p:nvPr/>
          </p:nvSpPr>
          <p:spPr>
            <a:xfrm>
              <a:off x="0" y="0"/>
              <a:ext cx="3212615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Mr.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Saher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Bassem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Lotfy</a:t>
              </a:r>
              <a:endPara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15" y="8376361"/>
            <a:ext cx="1682357" cy="16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5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Custom</PresentationFormat>
  <Paragraphs>130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Poppins Medium</vt:lpstr>
      <vt:lpstr>Aptos</vt:lpstr>
      <vt:lpstr>Poppins Bold</vt:lpstr>
      <vt:lpstr>Poppins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Cycle - Mentoring Programme</dc:title>
  <dc:creator>Shireen Fathy</dc:creator>
  <cp:lastModifiedBy>Malvika Adhia</cp:lastModifiedBy>
  <cp:revision>16</cp:revision>
  <dcterms:created xsi:type="dcterms:W3CDTF">2006-08-16T00:00:00Z</dcterms:created>
  <dcterms:modified xsi:type="dcterms:W3CDTF">2026-04-08T13:52:12Z</dcterms:modified>
  <dc:identifier>DAGrt5QIpHo</dc:identifier>
</cp:coreProperties>
</file>